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64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63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changesInfos/changesInfo1.xml" ContentType="application/vnd.ms-powerpoint.changesinfo+xml"/>
  <Override PartName="/docProps/app.xml" ContentType="application/vnd.openxmlformats-officedocument.extended-properties+xml"/>
  <Override PartName="/docProps/core.xml" ContentType="application/vnd.openxmlformats-package.core-properties+xml"/>
  <Override PartName="/ppt/revisionInfo.xml" ContentType="application/vnd.ms-powerpoint.revisioninfo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4"/>
  </p:notesMasterIdLst>
  <p:handoutMasterIdLst>
    <p:handoutMasterId r:id="rId95"/>
  </p:handoutMasterIdLst>
  <p:sldIdLst>
    <p:sldId id="274" r:id="rId2"/>
    <p:sldId id="397" r:id="rId3"/>
    <p:sldId id="398" r:id="rId4"/>
    <p:sldId id="399" r:id="rId5"/>
    <p:sldId id="400" r:id="rId6"/>
    <p:sldId id="1056" r:id="rId7"/>
    <p:sldId id="952" r:id="rId8"/>
    <p:sldId id="401" r:id="rId9"/>
    <p:sldId id="1059" r:id="rId10"/>
    <p:sldId id="1102" r:id="rId11"/>
    <p:sldId id="1103" r:id="rId12"/>
    <p:sldId id="1105" r:id="rId13"/>
    <p:sldId id="1100" r:id="rId14"/>
    <p:sldId id="1147" r:id="rId15"/>
    <p:sldId id="1106" r:id="rId16"/>
    <p:sldId id="1107" r:id="rId17"/>
    <p:sldId id="955" r:id="rId18"/>
    <p:sldId id="1128" r:id="rId19"/>
    <p:sldId id="1129" r:id="rId20"/>
    <p:sldId id="1130" r:id="rId21"/>
    <p:sldId id="1131" r:id="rId22"/>
    <p:sldId id="1132" r:id="rId23"/>
    <p:sldId id="1133" r:id="rId24"/>
    <p:sldId id="414" r:id="rId25"/>
    <p:sldId id="415" r:id="rId26"/>
    <p:sldId id="416" r:id="rId27"/>
    <p:sldId id="1108" r:id="rId28"/>
    <p:sldId id="1109" r:id="rId29"/>
    <p:sldId id="421" r:id="rId30"/>
    <p:sldId id="403" r:id="rId31"/>
    <p:sldId id="453" r:id="rId32"/>
    <p:sldId id="1139" r:id="rId33"/>
    <p:sldId id="405" r:id="rId34"/>
    <p:sldId id="1110" r:id="rId35"/>
    <p:sldId id="1111" r:id="rId36"/>
    <p:sldId id="1055" r:id="rId37"/>
    <p:sldId id="408" r:id="rId38"/>
    <p:sldId id="454" r:id="rId39"/>
    <p:sldId id="962" r:id="rId40"/>
    <p:sldId id="1061" r:id="rId41"/>
    <p:sldId id="1155" r:id="rId42"/>
    <p:sldId id="1094" r:id="rId43"/>
    <p:sldId id="1151" r:id="rId44"/>
    <p:sldId id="1152" r:id="rId45"/>
    <p:sldId id="1153" r:id="rId46"/>
    <p:sldId id="947" r:id="rId47"/>
    <p:sldId id="1070" r:id="rId48"/>
    <p:sldId id="1067" r:id="rId49"/>
    <p:sldId id="413" r:id="rId50"/>
    <p:sldId id="422" r:id="rId51"/>
    <p:sldId id="423" r:id="rId52"/>
    <p:sldId id="425" r:id="rId53"/>
    <p:sldId id="426" r:id="rId54"/>
    <p:sldId id="428" r:id="rId55"/>
    <p:sldId id="429" r:id="rId56"/>
    <p:sldId id="430" r:id="rId57"/>
    <p:sldId id="1068" r:id="rId58"/>
    <p:sldId id="431" r:id="rId59"/>
    <p:sldId id="432" r:id="rId60"/>
    <p:sldId id="1097" r:id="rId61"/>
    <p:sldId id="1011" r:id="rId62"/>
    <p:sldId id="1066" r:id="rId63"/>
    <p:sldId id="1146" r:id="rId64"/>
    <p:sldId id="1013" r:id="rId65"/>
    <p:sldId id="1015" r:id="rId66"/>
    <p:sldId id="435" r:id="rId67"/>
    <p:sldId id="437" r:id="rId68"/>
    <p:sldId id="436" r:id="rId69"/>
    <p:sldId id="438" r:id="rId70"/>
    <p:sldId id="439" r:id="rId71"/>
    <p:sldId id="1141" r:id="rId72"/>
    <p:sldId id="1142" r:id="rId73"/>
    <p:sldId id="1143" r:id="rId74"/>
    <p:sldId id="1140" r:id="rId75"/>
    <p:sldId id="440" r:id="rId76"/>
    <p:sldId id="441" r:id="rId77"/>
    <p:sldId id="442" r:id="rId78"/>
    <p:sldId id="1134" r:id="rId79"/>
    <p:sldId id="443" r:id="rId80"/>
    <p:sldId id="1135" r:id="rId81"/>
    <p:sldId id="444" r:id="rId82"/>
    <p:sldId id="449" r:id="rId83"/>
    <p:sldId id="1136" r:id="rId84"/>
    <p:sldId id="1137" r:id="rId85"/>
    <p:sldId id="1138" r:id="rId86"/>
    <p:sldId id="411" r:id="rId87"/>
    <p:sldId id="412" r:id="rId88"/>
    <p:sldId id="445" r:id="rId89"/>
    <p:sldId id="1145" r:id="rId90"/>
    <p:sldId id="1144" r:id="rId91"/>
    <p:sldId id="1154" r:id="rId92"/>
    <p:sldId id="1009" r:id="rId93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B0B"/>
    <a:srgbClr val="1A74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114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customXml" Target="../customXml/item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customXml" Target="../customXml/item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10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104" Type="http://schemas.openxmlformats.org/officeDocument/2006/relationships/customXml" Target="../customXml/item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94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6476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8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24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3463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5138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703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957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735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5352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79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0843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60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2966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1465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957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1132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817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618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5525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224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0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8146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283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222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4259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164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82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850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648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83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5799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23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0550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67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277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019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785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416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6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999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081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361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009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23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4019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636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95146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12644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7010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5715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7109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129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02210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022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30690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8750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2238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9820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5033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126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03474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3381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33377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7324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710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413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6032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91032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2112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0392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11175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57538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8788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28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466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36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jupyter.org/" TargetMode="Externa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youtube.com/watch?v=FSdIoJdSnig" TargetMode="External"/><Relationship Id="rId4" Type="http://schemas.openxmlformats.org/officeDocument/2006/relationships/hyperlink" Target="https://www.youtube.com/watch?v=HJgX1WWC26A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1.png"/><Relationship Id="rId13" Type="http://schemas.openxmlformats.org/officeDocument/2006/relationships/image" Target="../media/image700.png"/><Relationship Id="rId3" Type="http://schemas.openxmlformats.org/officeDocument/2006/relationships/image" Target="../media/image811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910.png"/><Relationship Id="rId9" Type="http://schemas.openxmlformats.org/officeDocument/2006/relationships/image" Target="../media/image9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0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36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42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1.png"/><Relationship Id="rId4" Type="http://schemas.openxmlformats.org/officeDocument/2006/relationships/image" Target="../media/image220.png"/><Relationship Id="rId9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13" Type="http://schemas.openxmlformats.org/officeDocument/2006/relationships/image" Target="../media/image450.pn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12" Type="http://schemas.openxmlformats.org/officeDocument/2006/relationships/image" Target="../media/image8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2.png"/><Relationship Id="rId11" Type="http://schemas.openxmlformats.org/officeDocument/2006/relationships/image" Target="../media/image800.png"/><Relationship Id="rId5" Type="http://schemas.openxmlformats.org/officeDocument/2006/relationships/image" Target="../media/image372.png"/><Relationship Id="rId10" Type="http://schemas.openxmlformats.org/officeDocument/2006/relationships/image" Target="../media/image420.png"/><Relationship Id="rId4" Type="http://schemas.openxmlformats.org/officeDocument/2006/relationships/image" Target="../media/image45.png"/><Relationship Id="rId9" Type="http://schemas.openxmlformats.org/officeDocument/2006/relationships/image" Target="../media/image410.png"/><Relationship Id="rId14" Type="http://schemas.openxmlformats.org/officeDocument/2006/relationships/image" Target="../media/image4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1.png"/><Relationship Id="rId4" Type="http://schemas.openxmlformats.org/officeDocument/2006/relationships/image" Target="../media/image40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11" Type="http://schemas.openxmlformats.org/officeDocument/2006/relationships/image" Target="../media/image381.png"/><Relationship Id="rId5" Type="http://schemas.openxmlformats.org/officeDocument/2006/relationships/image" Target="../media/image320.png"/><Relationship Id="rId10" Type="http://schemas.openxmlformats.org/officeDocument/2006/relationships/image" Target="../media/image371.png"/><Relationship Id="rId4" Type="http://schemas.openxmlformats.org/officeDocument/2006/relationships/image" Target="../media/image3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.png"/><Relationship Id="rId3" Type="http://schemas.openxmlformats.org/officeDocument/2006/relationships/image" Target="../media/image390.png"/><Relationship Id="rId7" Type="http://schemas.openxmlformats.org/officeDocument/2006/relationships/image" Target="../media/image4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1.png"/><Relationship Id="rId5" Type="http://schemas.openxmlformats.org/officeDocument/2006/relationships/image" Target="../media/image431.png"/><Relationship Id="rId4" Type="http://schemas.openxmlformats.org/officeDocument/2006/relationships/image" Target="../media/image421.png"/><Relationship Id="rId9" Type="http://schemas.openxmlformats.org/officeDocument/2006/relationships/image" Target="../media/image4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51.png"/><Relationship Id="rId4" Type="http://schemas.openxmlformats.org/officeDocument/2006/relationships/image" Target="../media/image4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590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58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6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NUL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71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40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80.png"/><Relationship Id="rId7" Type="http://schemas.openxmlformats.org/officeDocument/2006/relationships/image" Target="NUL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1.png"/><Relationship Id="rId3" Type="http://schemas.openxmlformats.org/officeDocument/2006/relationships/image" Target="../media/image290.png"/><Relationship Id="rId12" Type="http://schemas.openxmlformats.org/officeDocument/2006/relationships/image" Target="../media/image3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11.png"/><Relationship Id="rId15" Type="http://schemas.openxmlformats.org/officeDocument/2006/relationships/image" Target="../media/image361.png"/><Relationship Id="rId10" Type="http://schemas.openxmlformats.org/officeDocument/2006/relationships/image" Target="../media/image651.png"/><Relationship Id="rId4" Type="http://schemas.openxmlformats.org/officeDocument/2006/relationships/image" Target="../media/image301.png"/><Relationship Id="rId14" Type="http://schemas.openxmlformats.org/officeDocument/2006/relationships/image" Target="../media/image64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9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../media/image2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utorialspoint.com/How-does-repetition-operator-work-on-list-in-Python" TargetMode="External"/><Relationship Id="rId4" Type="http://schemas.openxmlformats.org/officeDocument/2006/relationships/hyperlink" Target="https://matplotlib.org/stable/gallery/misc/zorder_demo.html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2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4.png"/><Relationship Id="rId7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11" Type="http://schemas.openxmlformats.org/officeDocument/2006/relationships/image" Target="../media/image129.png"/><Relationship Id="rId5" Type="http://schemas.openxmlformats.org/officeDocument/2006/relationships/image" Target="../media/image136.png"/><Relationship Id="rId10" Type="http://schemas.openxmlformats.org/officeDocument/2006/relationships/image" Target="../media/image128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102)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11</a:t>
              </a:r>
            </a:p>
            <a:p>
              <a:pPr algn="ctr"/>
              <a:r>
                <a:rPr lang="en-US" dirty="0"/>
                <a:t>Complex Algebra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Using Jupyter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C8083D-B82C-03A6-834D-043D4E5F3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68" y="2477774"/>
            <a:ext cx="7559664" cy="384036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6A5D1A8-EB21-5DD8-742F-A8E6F0F9963C}"/>
              </a:ext>
            </a:extLst>
          </p:cNvPr>
          <p:cNvGrpSpPr/>
          <p:nvPr/>
        </p:nvGrpSpPr>
        <p:grpSpPr>
          <a:xfrm>
            <a:off x="2386776" y="1414542"/>
            <a:ext cx="4370449" cy="827761"/>
            <a:chOff x="3822493" y="1283966"/>
            <a:chExt cx="4370449" cy="82776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54B57B9-A4EE-1DE8-2B23-B5CDFF8A5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67482" y="1283966"/>
              <a:ext cx="1825460" cy="82776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5A855A-761A-1857-EFCE-305EC8939C99}"/>
                </a:ext>
              </a:extLst>
            </p:cNvPr>
            <p:cNvSpPr txBox="1"/>
            <p:nvPr/>
          </p:nvSpPr>
          <p:spPr>
            <a:xfrm>
              <a:off x="3822493" y="1513180"/>
              <a:ext cx="20986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linkClick r:id="rId5"/>
                </a:rPr>
                <a:t>https://jupyter.org</a:t>
              </a:r>
              <a:r>
                <a:rPr lang="en-US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7257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Using Jupyter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D28FED-731C-8E8E-52C0-89195A483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57" y="1690689"/>
            <a:ext cx="7234286" cy="4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34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Using Jupyter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EEA66E-D108-6CBA-D59B-8DF514DC3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718" y="2252317"/>
            <a:ext cx="6760564" cy="35499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26DF1F-3F20-9C4C-E4B6-26D8C7721207}"/>
              </a:ext>
            </a:extLst>
          </p:cNvPr>
          <p:cNvSpPr txBox="1"/>
          <p:nvPr/>
        </p:nvSpPr>
        <p:spPr>
          <a:xfrm>
            <a:off x="1761344" y="1690689"/>
            <a:ext cx="5621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https://www.youtube.com/watch?v=HJgX1WWC26A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28A62-78DA-E154-4629-2E006C79A9AD}"/>
              </a:ext>
            </a:extLst>
          </p:cNvPr>
          <p:cNvSpPr txBox="1"/>
          <p:nvPr/>
        </p:nvSpPr>
        <p:spPr>
          <a:xfrm>
            <a:off x="1877518" y="5994515"/>
            <a:ext cx="5388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https://www.youtube.com/watch?v=FSdIoJdSnig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139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F60FF6-09CE-F54F-9469-970F076AC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92" y="1619387"/>
            <a:ext cx="8538817" cy="45262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complex_numbers.ipynb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2D20E9-7CE3-F4AC-AAB4-B42F836175CA}"/>
              </a:ext>
            </a:extLst>
          </p:cNvPr>
          <p:cNvSpPr/>
          <p:nvPr/>
        </p:nvSpPr>
        <p:spPr>
          <a:xfrm>
            <a:off x="4411475" y="2826797"/>
            <a:ext cx="307299" cy="3072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3D670E-377C-E86F-45C4-3D10DED6C2AB}"/>
              </a:ext>
            </a:extLst>
          </p:cNvPr>
          <p:cNvCxnSpPr>
            <a:cxnSpLocks/>
          </p:cNvCxnSpPr>
          <p:nvPr/>
        </p:nvCxnSpPr>
        <p:spPr>
          <a:xfrm flipV="1">
            <a:off x="2501375" y="3111034"/>
            <a:ext cx="1875753" cy="25491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35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36D8736-83A0-BA8C-88B1-5C9AF87EB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619" y="1615104"/>
            <a:ext cx="5104762" cy="49238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complex_numbers.ipynb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1BB418-2F64-A44E-10AB-ADDC9C159E43}"/>
              </a:ext>
            </a:extLst>
          </p:cNvPr>
          <p:cNvGrpSpPr/>
          <p:nvPr/>
        </p:nvGrpSpPr>
        <p:grpSpPr>
          <a:xfrm>
            <a:off x="4853311" y="4265281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57AAC91-D57D-A8CA-70FB-1CB758121A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BC4377-AED2-F35B-61CF-BC7C1A07F97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B531FB-CFA7-91D2-0881-207B6B44AE8C}"/>
              </a:ext>
            </a:extLst>
          </p:cNvPr>
          <p:cNvGrpSpPr/>
          <p:nvPr/>
        </p:nvGrpSpPr>
        <p:grpSpPr>
          <a:xfrm>
            <a:off x="4853311" y="4537168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99549F0-8E99-3E75-6921-C63CB5C57F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279B45-2DD4-161F-E676-28523BF24C2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8582973-DEEB-89F5-E099-FE3C68149E27}"/>
              </a:ext>
            </a:extLst>
          </p:cNvPr>
          <p:cNvGrpSpPr/>
          <p:nvPr/>
        </p:nvGrpSpPr>
        <p:grpSpPr>
          <a:xfrm>
            <a:off x="4853311" y="4812195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B114F5-20DE-9C7A-1F07-789ECB21CEE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FFAB660-33F3-97A8-9C08-BD766384AC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9358806-476B-021C-A11B-3674B923FD9E}"/>
              </a:ext>
            </a:extLst>
          </p:cNvPr>
          <p:cNvGrpSpPr/>
          <p:nvPr/>
        </p:nvGrpSpPr>
        <p:grpSpPr>
          <a:xfrm>
            <a:off x="3933470" y="5291048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8AFFA21-D11E-A266-D732-BC75691C25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FD9D408-6856-5C0E-6119-587D96122EC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D1A7654-3F94-F145-E8AA-C6BA9FD9E790}"/>
              </a:ext>
            </a:extLst>
          </p:cNvPr>
          <p:cNvGrpSpPr/>
          <p:nvPr/>
        </p:nvGrpSpPr>
        <p:grpSpPr>
          <a:xfrm>
            <a:off x="7037051" y="5743183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A33E2A2-3678-FFD3-A746-57E8E86C4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470460-8904-7A47-6B0A-DF4182F4E9C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732B85D-CAAC-6376-B6B2-6B9258793980}"/>
              </a:ext>
            </a:extLst>
          </p:cNvPr>
          <p:cNvGrpSpPr/>
          <p:nvPr/>
        </p:nvGrpSpPr>
        <p:grpSpPr>
          <a:xfrm>
            <a:off x="3383578" y="6169581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3C08A5-3381-5C6B-1472-F97D20C17B3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8F9937C-C51B-8ED6-46CF-06D49CA1F7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FE9D1CDF-E4E7-36C0-1504-8251D38D6CBE}"/>
              </a:ext>
            </a:extLst>
          </p:cNvPr>
          <p:cNvSpPr/>
          <p:nvPr/>
        </p:nvSpPr>
        <p:spPr>
          <a:xfrm>
            <a:off x="3648641" y="4322692"/>
            <a:ext cx="335190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6124A70-AEAF-68FD-32D0-B4B0ABC928AA}"/>
              </a:ext>
            </a:extLst>
          </p:cNvPr>
          <p:cNvSpPr/>
          <p:nvPr/>
        </p:nvSpPr>
        <p:spPr>
          <a:xfrm>
            <a:off x="3421410" y="4322692"/>
            <a:ext cx="146394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01438A-C014-C696-E982-C7C4B58B267B}"/>
              </a:ext>
            </a:extLst>
          </p:cNvPr>
          <p:cNvSpPr/>
          <p:nvPr/>
        </p:nvSpPr>
        <p:spPr>
          <a:xfrm>
            <a:off x="2069547" y="4322692"/>
            <a:ext cx="805083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279EA12-54E8-BFC6-351D-823F5178B0D0}"/>
              </a:ext>
            </a:extLst>
          </p:cNvPr>
          <p:cNvSpPr/>
          <p:nvPr/>
        </p:nvSpPr>
        <p:spPr>
          <a:xfrm>
            <a:off x="2844361" y="4322692"/>
            <a:ext cx="503267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D64BA-3627-A1D8-133E-589B9BB8A5FE}"/>
              </a:ext>
            </a:extLst>
          </p:cNvPr>
          <p:cNvSpPr txBox="1"/>
          <p:nvPr/>
        </p:nvSpPr>
        <p:spPr>
          <a:xfrm>
            <a:off x="6062584" y="3611866"/>
            <a:ext cx="2848131" cy="1200329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With IPython.display.</a:t>
            </a:r>
            <a:r>
              <a:rPr lang="en-US" b="1" dirty="0">
                <a:solidFill>
                  <a:srgbClr val="7030A0"/>
                </a:solidFill>
              </a:rPr>
              <a:t>Math() </a:t>
            </a:r>
            <a:r>
              <a:rPr lang="en-US" dirty="0">
                <a:solidFill>
                  <a:srgbClr val="7030A0"/>
                </a:solidFill>
              </a:rPr>
              <a:t>we don't need to encapsulate LaTeX strings </a:t>
            </a:r>
            <a:r>
              <a:rPr lang="en-US" i="1" dirty="0">
                <a:solidFill>
                  <a:srgbClr val="7030A0"/>
                </a:solidFill>
              </a:rPr>
              <a:t>within</a:t>
            </a:r>
            <a:r>
              <a:rPr lang="en-US" dirty="0">
                <a:solidFill>
                  <a:srgbClr val="7030A0"/>
                </a:solidFill>
              </a:rPr>
              <a:t> a matching </a:t>
            </a:r>
            <a:r>
              <a:rPr lang="en-US" b="1" dirty="0">
                <a:solidFill>
                  <a:srgbClr val="7030A0"/>
                </a:solidFill>
              </a:rPr>
              <a:t>$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$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u="sng" dirty="0">
                <a:solidFill>
                  <a:srgbClr val="7030A0"/>
                </a:solidFill>
              </a:rPr>
              <a:t>pair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E4EBC7-3F55-93AD-0FB2-D69093C09167}"/>
              </a:ext>
            </a:extLst>
          </p:cNvPr>
          <p:cNvSpPr/>
          <p:nvPr/>
        </p:nvSpPr>
        <p:spPr>
          <a:xfrm>
            <a:off x="2002559" y="2715184"/>
            <a:ext cx="4001822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7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" grpId="0" animBg="1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81BDAF-FC52-498F-ADDC-F869D7158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679" y="1460994"/>
            <a:ext cx="4633480" cy="48834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Cells 2 &amp; 3 – complex_numbers.ipynb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65E0376-569F-F9E1-CC7B-0F4A424E48C4}"/>
              </a:ext>
            </a:extLst>
          </p:cNvPr>
          <p:cNvGrpSpPr/>
          <p:nvPr/>
        </p:nvGrpSpPr>
        <p:grpSpPr>
          <a:xfrm>
            <a:off x="6818356" y="2792985"/>
            <a:ext cx="1076632" cy="369332"/>
            <a:chOff x="4968362" y="2079211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8619413-87A4-0544-046C-65CA345040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F6F424-AEC8-A515-E853-0B5BE17D3DF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6D479BC7-2E43-5C83-0FA1-9AC982BAB263}"/>
              </a:ext>
            </a:extLst>
          </p:cNvPr>
          <p:cNvSpPr/>
          <p:nvPr/>
        </p:nvSpPr>
        <p:spPr>
          <a:xfrm>
            <a:off x="3780698" y="2850396"/>
            <a:ext cx="1675722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AFEEDB4-D546-0A30-AF00-64B1075D70F7}"/>
              </a:ext>
            </a:extLst>
          </p:cNvPr>
          <p:cNvGrpSpPr/>
          <p:nvPr/>
        </p:nvGrpSpPr>
        <p:grpSpPr>
          <a:xfrm>
            <a:off x="6351512" y="5499472"/>
            <a:ext cx="1076632" cy="369332"/>
            <a:chOff x="4704120" y="2356972"/>
            <a:chExt cx="1076632" cy="36933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FE04287-BFE5-A810-4678-EF0EF9E7B2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333F749-E96B-E205-A4E6-5F5394536BB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8FBC1194-51E9-C3B0-08A1-54643DF5025D}"/>
              </a:ext>
            </a:extLst>
          </p:cNvPr>
          <p:cNvSpPr/>
          <p:nvPr/>
        </p:nvSpPr>
        <p:spPr>
          <a:xfrm>
            <a:off x="3734139" y="5556883"/>
            <a:ext cx="530563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762F631-D02B-72AD-6D97-DDD7442E7E11}"/>
              </a:ext>
            </a:extLst>
          </p:cNvPr>
          <p:cNvGrpSpPr/>
          <p:nvPr/>
        </p:nvGrpSpPr>
        <p:grpSpPr>
          <a:xfrm>
            <a:off x="1343627" y="4466886"/>
            <a:ext cx="996846" cy="369332"/>
            <a:chOff x="5661536" y="2079211"/>
            <a:chExt cx="996846" cy="369332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DF0C5BD-F930-8B0B-5E00-24920E25EE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5208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B04665C-CBED-61F0-3C67-80DAA6222D6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903F539-CCC9-4FCA-B565-ECDD082E6D16}"/>
              </a:ext>
            </a:extLst>
          </p:cNvPr>
          <p:cNvGrpSpPr/>
          <p:nvPr/>
        </p:nvGrpSpPr>
        <p:grpSpPr>
          <a:xfrm>
            <a:off x="1343627" y="5943271"/>
            <a:ext cx="1004341" cy="369332"/>
            <a:chOff x="5397294" y="2356972"/>
            <a:chExt cx="1004341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74EAFEF-165E-60B4-FD4C-CB612A8E2C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08461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A172B04-414C-9FF5-A637-D33BDABBCF8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5ACAD0E-78BC-A191-8EC8-BF818E83BFE4}"/>
              </a:ext>
            </a:extLst>
          </p:cNvPr>
          <p:cNvSpPr txBox="1"/>
          <p:nvPr/>
        </p:nvSpPr>
        <p:spPr>
          <a:xfrm>
            <a:off x="5600763" y="3335711"/>
            <a:ext cx="3128359" cy="1077218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If you use an f-string, then any LaTeX command requiring a {} must use </a:t>
            </a:r>
            <a:r>
              <a:rPr lang="en-US" sz="1600" b="1" dirty="0">
                <a:solidFill>
                  <a:srgbClr val="7030A0"/>
                </a:solidFill>
              </a:rPr>
              <a:t>double</a:t>
            </a:r>
            <a:r>
              <a:rPr lang="en-US" sz="1600" dirty="0">
                <a:solidFill>
                  <a:srgbClr val="7030A0"/>
                </a:solidFill>
              </a:rPr>
              <a:t> {{ }} as single {} are </a:t>
            </a:r>
            <a:r>
              <a:rPr lang="en-US" sz="1600" i="1" dirty="0">
                <a:solidFill>
                  <a:srgbClr val="7030A0"/>
                </a:solidFill>
              </a:rPr>
              <a:t>reserved</a:t>
            </a:r>
            <a:r>
              <a:rPr lang="en-US" sz="1600" dirty="0">
                <a:solidFill>
                  <a:srgbClr val="7030A0"/>
                </a:solidFill>
              </a:rPr>
              <a:t> for replacement fields</a:t>
            </a:r>
          </a:p>
        </p:txBody>
      </p:sp>
    </p:spTree>
    <p:extLst>
      <p:ext uri="{BB962C8B-B14F-4D97-AF65-F5344CB8AC3E}">
        <p14:creationId xmlns:p14="http://schemas.microsoft.com/office/powerpoint/2010/main" val="76216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9" grpId="0" animBg="1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9A02AD-5E74-10C8-875D-CA9F97DF0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797" y="1737303"/>
            <a:ext cx="6209524" cy="46190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Cells 4, 5, 6 – complex_numbers.ipynb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65E0376-569F-F9E1-CC7B-0F4A424E48C4}"/>
              </a:ext>
            </a:extLst>
          </p:cNvPr>
          <p:cNvGrpSpPr/>
          <p:nvPr/>
        </p:nvGrpSpPr>
        <p:grpSpPr>
          <a:xfrm>
            <a:off x="7625366" y="2328290"/>
            <a:ext cx="1076632" cy="369332"/>
            <a:chOff x="4968362" y="2079211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8619413-87A4-0544-046C-65CA345040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F6F424-AEC8-A515-E853-0B5BE17D3DF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6D479BC7-2E43-5C83-0FA1-9AC982BAB263}"/>
              </a:ext>
            </a:extLst>
          </p:cNvPr>
          <p:cNvSpPr/>
          <p:nvPr/>
        </p:nvSpPr>
        <p:spPr>
          <a:xfrm>
            <a:off x="3280568" y="2400407"/>
            <a:ext cx="1675722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AFEEDB4-D546-0A30-AF00-64B1075D70F7}"/>
              </a:ext>
            </a:extLst>
          </p:cNvPr>
          <p:cNvGrpSpPr/>
          <p:nvPr/>
        </p:nvGrpSpPr>
        <p:grpSpPr>
          <a:xfrm>
            <a:off x="6370666" y="3896252"/>
            <a:ext cx="1076632" cy="369332"/>
            <a:chOff x="4704120" y="2356972"/>
            <a:chExt cx="1076632" cy="36933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FE04287-BFE5-A810-4678-EF0EF9E7B2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333F749-E96B-E205-A4E6-5F5394536BB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8FBC1194-51E9-C3B0-08A1-54643DF5025D}"/>
              </a:ext>
            </a:extLst>
          </p:cNvPr>
          <p:cNvSpPr/>
          <p:nvPr/>
        </p:nvSpPr>
        <p:spPr>
          <a:xfrm>
            <a:off x="3280568" y="3954795"/>
            <a:ext cx="526934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CB8A08A-7D77-0976-A5EC-8BC02CAEF674}"/>
              </a:ext>
            </a:extLst>
          </p:cNvPr>
          <p:cNvSpPr/>
          <p:nvPr/>
        </p:nvSpPr>
        <p:spPr>
          <a:xfrm>
            <a:off x="3583781" y="5518707"/>
            <a:ext cx="223721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762F631-D02B-72AD-6D97-DDD7442E7E11}"/>
              </a:ext>
            </a:extLst>
          </p:cNvPr>
          <p:cNvGrpSpPr/>
          <p:nvPr/>
        </p:nvGrpSpPr>
        <p:grpSpPr>
          <a:xfrm>
            <a:off x="631720" y="2840453"/>
            <a:ext cx="996846" cy="369332"/>
            <a:chOff x="5661536" y="2079211"/>
            <a:chExt cx="996846" cy="369332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DF0C5BD-F930-8B0B-5E00-24920E25EE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5208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B04665C-CBED-61F0-3C67-80DAA6222D6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903F539-CCC9-4FCA-B565-ECDD082E6D16}"/>
              </a:ext>
            </a:extLst>
          </p:cNvPr>
          <p:cNvGrpSpPr/>
          <p:nvPr/>
        </p:nvGrpSpPr>
        <p:grpSpPr>
          <a:xfrm>
            <a:off x="633698" y="4421770"/>
            <a:ext cx="1004341" cy="369332"/>
            <a:chOff x="5397294" y="2356972"/>
            <a:chExt cx="1004341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74EAFEF-165E-60B4-FD4C-CB612A8E2C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08461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A172B04-414C-9FF5-A637-D33BDABBCF8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CA3194-D415-DAB3-0693-0ABD6AFA6638}"/>
              </a:ext>
            </a:extLst>
          </p:cNvPr>
          <p:cNvGrpSpPr/>
          <p:nvPr/>
        </p:nvGrpSpPr>
        <p:grpSpPr>
          <a:xfrm>
            <a:off x="7092517" y="5461296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A4D248A-9B64-800B-B34D-00C42309A0F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15769DC-DF77-F003-B659-09BA026DC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B30C45A-BE12-BC5B-431D-AC44E7BC2548}"/>
              </a:ext>
            </a:extLst>
          </p:cNvPr>
          <p:cNvGrpSpPr/>
          <p:nvPr/>
        </p:nvGrpSpPr>
        <p:grpSpPr>
          <a:xfrm>
            <a:off x="641515" y="5984916"/>
            <a:ext cx="1010314" cy="369332"/>
            <a:chOff x="4332829" y="4910075"/>
            <a:chExt cx="1010314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F11906-370A-04BE-7CC5-F2C324D5256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8358E38-515E-D886-0112-D73F04EC6F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49969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55CB3A0-6449-0F77-D234-8FCE8530BC14}"/>
              </a:ext>
            </a:extLst>
          </p:cNvPr>
          <p:cNvSpPr/>
          <p:nvPr/>
        </p:nvSpPr>
        <p:spPr>
          <a:xfrm>
            <a:off x="4205302" y="5517393"/>
            <a:ext cx="642923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0C2DCD-1546-9F32-69C3-076379C4828C}"/>
              </a:ext>
            </a:extLst>
          </p:cNvPr>
          <p:cNvSpPr/>
          <p:nvPr/>
        </p:nvSpPr>
        <p:spPr>
          <a:xfrm>
            <a:off x="2959107" y="5517393"/>
            <a:ext cx="249206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3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9" grpId="0" animBg="1"/>
      <p:bldP spid="40" grpId="0" animBg="1"/>
      <p:bldP spid="28" grpId="0" animBg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Number Identities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C3E59F-B5B8-4BC4-963A-5A02A185154E}"/>
                  </a:ext>
                </a:extLst>
              </p:cNvPr>
              <p:cNvSpPr txBox="1"/>
              <p:nvPr/>
            </p:nvSpPr>
            <p:spPr>
              <a:xfrm>
                <a:off x="1085538" y="1758983"/>
                <a:ext cx="16117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C3E59F-B5B8-4BC4-963A-5A02A1851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538" y="1758983"/>
                <a:ext cx="1611787" cy="276999"/>
              </a:xfrm>
              <a:prstGeom prst="rect">
                <a:avLst/>
              </a:prstGeom>
              <a:blipFill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C580D8-CDC9-4220-B949-9EEF54ABA2E4}"/>
                  </a:ext>
                </a:extLst>
              </p:cNvPr>
              <p:cNvSpPr txBox="1"/>
              <p:nvPr/>
            </p:nvSpPr>
            <p:spPr>
              <a:xfrm>
                <a:off x="1085538" y="2368583"/>
                <a:ext cx="21119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C580D8-CDC9-4220-B949-9EEF54ABA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538" y="2368583"/>
                <a:ext cx="2111925" cy="276999"/>
              </a:xfrm>
              <a:prstGeom prst="rect">
                <a:avLst/>
              </a:prstGeom>
              <a:blipFill>
                <a:blip r:embed="rId4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BCA2DD-76F6-4128-ACBB-B9441C1562C0}"/>
                  </a:ext>
                </a:extLst>
              </p:cNvPr>
              <p:cNvSpPr txBox="1"/>
              <p:nvPr/>
            </p:nvSpPr>
            <p:spPr>
              <a:xfrm>
                <a:off x="1085538" y="3042639"/>
                <a:ext cx="1725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BCA2DD-76F6-4128-ACBB-B9441C156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538" y="3042639"/>
                <a:ext cx="1725024" cy="276999"/>
              </a:xfrm>
              <a:prstGeom prst="rect">
                <a:avLst/>
              </a:prstGeom>
              <a:blipFill>
                <a:blip r:embed="rId5"/>
                <a:stretch>
                  <a:fillRect l="-1413" r="-106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B57F71-88C6-434B-AA3B-F5432B43D0FE}"/>
                  </a:ext>
                </a:extLst>
              </p:cNvPr>
              <p:cNvSpPr txBox="1"/>
              <p:nvPr/>
            </p:nvSpPr>
            <p:spPr>
              <a:xfrm>
                <a:off x="1085538" y="3654945"/>
                <a:ext cx="15102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B57F71-88C6-434B-AA3B-F5432B43D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538" y="3654945"/>
                <a:ext cx="1510222" cy="276999"/>
              </a:xfrm>
              <a:prstGeom prst="rect">
                <a:avLst/>
              </a:prstGeom>
              <a:blipFill>
                <a:blip r:embed="rId6"/>
                <a:stretch>
                  <a:fillRect l="-2016" r="-806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2D4D041-1195-47C1-827A-CCA429151E5B}"/>
                  </a:ext>
                </a:extLst>
              </p:cNvPr>
              <p:cNvSpPr txBox="1"/>
              <p:nvPr/>
            </p:nvSpPr>
            <p:spPr>
              <a:xfrm>
                <a:off x="4713638" y="1764643"/>
                <a:ext cx="2382383" cy="31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2D4D041-1195-47C1-827A-CCA429151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638" y="1764643"/>
                <a:ext cx="2382383" cy="317844"/>
              </a:xfrm>
              <a:prstGeom prst="rect">
                <a:avLst/>
              </a:prstGeom>
              <a:blipFill>
                <a:blip r:embed="rId7"/>
                <a:stretch>
                  <a:fillRect l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3A4419C-9C98-410C-8163-A9B5F76E0F08}"/>
                  </a:ext>
                </a:extLst>
              </p:cNvPr>
              <p:cNvSpPr txBox="1"/>
              <p:nvPr/>
            </p:nvSpPr>
            <p:spPr>
              <a:xfrm>
                <a:off x="4713638" y="2366428"/>
                <a:ext cx="1814984" cy="4266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box>
                            <m:box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box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ra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box>
                            <m:box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box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3A4419C-9C98-410C-8163-A9B5F76E0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638" y="2366428"/>
                <a:ext cx="1814984" cy="4266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6CFBEF8-29C1-44F4-8138-78E71D109D52}"/>
                  </a:ext>
                </a:extLst>
              </p:cNvPr>
              <p:cNvSpPr txBox="1"/>
              <p:nvPr/>
            </p:nvSpPr>
            <p:spPr>
              <a:xfrm>
                <a:off x="1483063" y="4624466"/>
                <a:ext cx="4040722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6CFBEF8-29C1-44F4-8138-78E71D109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063" y="4624466"/>
                <a:ext cx="4040722" cy="295594"/>
              </a:xfrm>
              <a:prstGeom prst="rect">
                <a:avLst/>
              </a:prstGeom>
              <a:blipFill>
                <a:blip r:embed="rId9"/>
                <a:stretch>
                  <a:fillRect l="-452" t="-4167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C06AE17-C1C5-4C04-818E-CAE3E3A23909}"/>
                  </a:ext>
                </a:extLst>
              </p:cNvPr>
              <p:cNvSpPr txBox="1"/>
              <p:nvPr/>
            </p:nvSpPr>
            <p:spPr>
              <a:xfrm>
                <a:off x="2368787" y="5026586"/>
                <a:ext cx="6309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C06AE17-C1C5-4C04-818E-CAE3E3A23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787" y="5026586"/>
                <a:ext cx="6309997" cy="276999"/>
              </a:xfrm>
              <a:prstGeom prst="rect">
                <a:avLst/>
              </a:prstGeom>
              <a:blipFill>
                <a:blip r:embed="rId10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F5D0C98-7163-4121-A3D0-0BF6BAEDD315}"/>
                  </a:ext>
                </a:extLst>
              </p:cNvPr>
              <p:cNvSpPr txBox="1"/>
              <p:nvPr/>
            </p:nvSpPr>
            <p:spPr>
              <a:xfrm>
                <a:off x="2329701" y="5410111"/>
                <a:ext cx="38435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F5D0C98-7163-4121-A3D0-0BF6BAEDD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701" y="5410111"/>
                <a:ext cx="3843553" cy="276999"/>
              </a:xfrm>
              <a:prstGeom prst="rect">
                <a:avLst/>
              </a:prstGeom>
              <a:blipFill>
                <a:blip r:embed="rId11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F3130E7-0A4A-4500-AC07-208F71B15BFA}"/>
                  </a:ext>
                </a:extLst>
              </p:cNvPr>
              <p:cNvSpPr txBox="1"/>
              <p:nvPr/>
            </p:nvSpPr>
            <p:spPr>
              <a:xfrm>
                <a:off x="2082768" y="5793635"/>
                <a:ext cx="2111924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F3130E7-0A4A-4500-AC07-208F71B15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768" y="5793635"/>
                <a:ext cx="2111924" cy="4049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69A75C49-743C-4F11-B695-90BC5C6415E8}"/>
              </a:ext>
            </a:extLst>
          </p:cNvPr>
          <p:cNvGrpSpPr/>
          <p:nvPr/>
        </p:nvGrpSpPr>
        <p:grpSpPr>
          <a:xfrm>
            <a:off x="3013188" y="1729978"/>
            <a:ext cx="1076632" cy="369332"/>
            <a:chOff x="4968362" y="2079211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4BC43A9-14D9-42CA-A8B7-A76DF248B0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F29561F-18B1-458B-AF3E-DE52AC1EB68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E4C1219-617D-43E1-954D-D7E17F558580}"/>
              </a:ext>
            </a:extLst>
          </p:cNvPr>
          <p:cNvGrpSpPr/>
          <p:nvPr/>
        </p:nvGrpSpPr>
        <p:grpSpPr>
          <a:xfrm>
            <a:off x="3458023" y="2314493"/>
            <a:ext cx="1076632" cy="369332"/>
            <a:chOff x="4704120" y="2356972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4B2DB77-6C5D-40A6-BD20-DCC464964A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CD4BC07-A2EE-481C-8DA3-F6DE77E9CE0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3A598E-3FBC-4A55-847C-90343C98A5E3}"/>
              </a:ext>
            </a:extLst>
          </p:cNvPr>
          <p:cNvGrpSpPr/>
          <p:nvPr/>
        </p:nvGrpSpPr>
        <p:grpSpPr>
          <a:xfrm>
            <a:off x="2957122" y="3015001"/>
            <a:ext cx="1068643" cy="369332"/>
            <a:chOff x="3647644" y="4910075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9FD2723-2725-403E-865C-6183BE85F88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797ED3F-3B7E-4BB6-9212-1004B86F6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30FF27C-E6E7-4D31-8887-EF1F475F154F}"/>
              </a:ext>
            </a:extLst>
          </p:cNvPr>
          <p:cNvGrpSpPr/>
          <p:nvPr/>
        </p:nvGrpSpPr>
        <p:grpSpPr>
          <a:xfrm>
            <a:off x="3013188" y="3615602"/>
            <a:ext cx="1064340" cy="369332"/>
            <a:chOff x="3647644" y="5421073"/>
            <a:chExt cx="1064340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15B4140-520D-4785-893B-38ACE251075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CCFA9A-5838-4A79-B8C2-D90BD9A442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002FB48-8498-42C9-B541-E4EC4F8D9993}"/>
              </a:ext>
            </a:extLst>
          </p:cNvPr>
          <p:cNvGrpSpPr/>
          <p:nvPr/>
        </p:nvGrpSpPr>
        <p:grpSpPr>
          <a:xfrm>
            <a:off x="7096021" y="1740952"/>
            <a:ext cx="1068643" cy="369332"/>
            <a:chOff x="3647644" y="5359159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C0FC712-F495-4BE0-9D0C-A9A680F7682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3DF742D-08AF-47B0-B994-BB12A807C3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3028C53-BD90-469C-9E2E-773C7E05F222}"/>
              </a:ext>
            </a:extLst>
          </p:cNvPr>
          <p:cNvGrpSpPr/>
          <p:nvPr/>
        </p:nvGrpSpPr>
        <p:grpSpPr>
          <a:xfrm>
            <a:off x="6643433" y="2423559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43C6329-3424-428C-8889-691E2F0C5AA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CAF0F83-7180-45B0-902B-F56CEC1C80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D1E120-8A44-4C53-9540-E00BA243436E}"/>
                  </a:ext>
                </a:extLst>
              </p:cNvPr>
              <p:cNvSpPr txBox="1"/>
              <p:nvPr/>
            </p:nvSpPr>
            <p:spPr>
              <a:xfrm>
                <a:off x="6691101" y="2214117"/>
                <a:ext cx="136736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𝑎𝑟𝑔𝑢𝑚𝑒𝑛𝑡</m:t>
                      </m:r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D1E120-8A44-4C53-9540-E00BA2434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1101" y="2214117"/>
                <a:ext cx="1367361" cy="246221"/>
              </a:xfrm>
              <a:prstGeom prst="rect">
                <a:avLst/>
              </a:prstGeom>
              <a:blipFill>
                <a:blip r:embed="rId13"/>
                <a:stretch>
                  <a:fillRect l="-3125" r="-3571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1FFF1CD-A91A-4E27-9BD8-E557A93D0FF2}"/>
              </a:ext>
            </a:extLst>
          </p:cNvPr>
          <p:cNvCxnSpPr>
            <a:cxnSpLocks/>
            <a:stCxn id="21" idx="0"/>
            <a:endCxn id="23" idx="1"/>
          </p:cNvCxnSpPr>
          <p:nvPr/>
        </p:nvCxnSpPr>
        <p:spPr>
          <a:xfrm rot="16200000" flipH="1" flipV="1">
            <a:off x="2190137" y="1057569"/>
            <a:ext cx="3007620" cy="4421767"/>
          </a:xfrm>
          <a:prstGeom prst="bentConnector4">
            <a:avLst>
              <a:gd name="adj1" fmla="val -7601"/>
              <a:gd name="adj2" fmla="val 12264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D7F4B9E-8F2B-4ADB-9B7D-46A52FE7580E}"/>
              </a:ext>
            </a:extLst>
          </p:cNvPr>
          <p:cNvSpPr/>
          <p:nvPr/>
        </p:nvSpPr>
        <p:spPr>
          <a:xfrm>
            <a:off x="4730193" y="3210809"/>
            <a:ext cx="3263462" cy="835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Let's look at how to </a:t>
            </a:r>
            <a:r>
              <a:rPr lang="en-US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demonstrate</a:t>
            </a:r>
            <a:r>
              <a:rPr lang="en-US" dirty="0"/>
              <a:t> these six identities using Python (Jupyter Lab + LaTeX)</a:t>
            </a: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B24ED923-0941-44B1-98D7-E3584F4AFECD}"/>
              </a:ext>
            </a:extLst>
          </p:cNvPr>
          <p:cNvCxnSpPr>
            <a:cxnSpLocks/>
            <a:stCxn id="16" idx="0"/>
            <a:endCxn id="28" idx="3"/>
          </p:cNvCxnSpPr>
          <p:nvPr/>
        </p:nvCxnSpPr>
        <p:spPr>
          <a:xfrm rot="16200000" flipH="1" flipV="1">
            <a:off x="3222725" y="2757124"/>
            <a:ext cx="4210969" cy="2267036"/>
          </a:xfrm>
          <a:prstGeom prst="bentConnector4">
            <a:avLst>
              <a:gd name="adj1" fmla="val -5429"/>
              <a:gd name="adj2" fmla="val -108162"/>
            </a:avLst>
          </a:prstGeom>
          <a:ln w="28575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3E8EFE4-322A-482F-9AE3-B8F703A9F9D3}"/>
              </a:ext>
            </a:extLst>
          </p:cNvPr>
          <p:cNvSpPr/>
          <p:nvPr/>
        </p:nvSpPr>
        <p:spPr>
          <a:xfrm>
            <a:off x="6333440" y="1785158"/>
            <a:ext cx="256576" cy="2298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F3C870F-3A12-4797-83E3-E397CBFAECA4}"/>
              </a:ext>
            </a:extLst>
          </p:cNvPr>
          <p:cNvSpPr/>
          <p:nvPr/>
        </p:nvSpPr>
        <p:spPr>
          <a:xfrm>
            <a:off x="465216" y="5282659"/>
            <a:ext cx="1363036" cy="4937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Proof</a:t>
            </a:r>
          </a:p>
        </p:txBody>
      </p:sp>
    </p:spTree>
    <p:extLst>
      <p:ext uri="{BB962C8B-B14F-4D97-AF65-F5344CB8AC3E}">
        <p14:creationId xmlns:p14="http://schemas.microsoft.com/office/powerpoint/2010/main" val="359865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6" grpId="0"/>
      <p:bldP spid="28" grpId="0"/>
      <p:bldP spid="5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560E550-FD96-C8CF-FCCA-6426298C2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18" y="1465340"/>
            <a:ext cx="5236969" cy="44190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2164843" y="1816106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314832" y="2590400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2478377" y="3490197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1638819" y="3979989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5403954" y="5032243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6A4319-D86E-46D2-9BC9-22614F4DB410}"/>
              </a:ext>
            </a:extLst>
          </p:cNvPr>
          <p:cNvGrpSpPr/>
          <p:nvPr/>
        </p:nvGrpSpPr>
        <p:grpSpPr>
          <a:xfrm>
            <a:off x="5181007" y="5596784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9326BB8-1CEF-4897-B168-67D46F579A9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F85C4A-3857-45C9-8E46-C867DDEA4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CE81283-C173-42D4-B811-72F8E4A1DAC5}"/>
                  </a:ext>
                </a:extLst>
              </p:cNvPr>
              <p:cNvSpPr txBox="1"/>
              <p:nvPr/>
            </p:nvSpPr>
            <p:spPr>
              <a:xfrm>
                <a:off x="6986982" y="4012091"/>
                <a:ext cx="16117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CE81283-C173-42D4-B811-72F8E4A1D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982" y="4012091"/>
                <a:ext cx="1611787" cy="276999"/>
              </a:xfrm>
              <a:prstGeom prst="rect">
                <a:avLst/>
              </a:prstGeom>
              <a:blipFill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9C1C0CF-870B-4E15-BB5B-CB12F66C2F5E}"/>
              </a:ext>
            </a:extLst>
          </p:cNvPr>
          <p:cNvSpPr txBox="1"/>
          <p:nvPr/>
        </p:nvSpPr>
        <p:spPr>
          <a:xfrm>
            <a:off x="5660923" y="3965925"/>
            <a:ext cx="135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Identity # 1: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478520-220C-46F7-B45A-9770504333FA}"/>
              </a:ext>
            </a:extLst>
          </p:cNvPr>
          <p:cNvSpPr/>
          <p:nvPr/>
        </p:nvSpPr>
        <p:spPr>
          <a:xfrm>
            <a:off x="3610303" y="5032243"/>
            <a:ext cx="796159" cy="304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6E11545-7B15-49E4-AC68-35004BBEC264}"/>
              </a:ext>
            </a:extLst>
          </p:cNvPr>
          <p:cNvSpPr/>
          <p:nvPr/>
        </p:nvSpPr>
        <p:spPr>
          <a:xfrm>
            <a:off x="3794233" y="5641425"/>
            <a:ext cx="1045780" cy="304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3C568F-D7A6-4992-B3D4-8529EF2A7231}"/>
              </a:ext>
            </a:extLst>
          </p:cNvPr>
          <p:cNvSpPr txBox="1"/>
          <p:nvPr/>
        </p:nvSpPr>
        <p:spPr>
          <a:xfrm>
            <a:off x="360552" y="5986424"/>
            <a:ext cx="4479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t1</a:t>
            </a:r>
            <a:r>
              <a:rPr lang="en-US" sz="1600" dirty="0"/>
              <a:t> = Left-Hand Side of Equation (the first term)</a:t>
            </a:r>
          </a:p>
          <a:p>
            <a:r>
              <a:rPr lang="en-US" sz="1600" b="1" dirty="0">
                <a:solidFill>
                  <a:srgbClr val="7030A0"/>
                </a:solidFill>
              </a:rPr>
              <a:t>t2</a:t>
            </a:r>
            <a:r>
              <a:rPr lang="en-US" sz="1600" dirty="0"/>
              <a:t> = Right-Hand Side of Equation (the second term)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61ABFA-7A01-48DC-A20A-DF632862D1C1}"/>
              </a:ext>
            </a:extLst>
          </p:cNvPr>
          <p:cNvCxnSpPr>
            <a:cxnSpLocks/>
          </p:cNvCxnSpPr>
          <p:nvPr/>
        </p:nvCxnSpPr>
        <p:spPr>
          <a:xfrm>
            <a:off x="957263" y="4992828"/>
            <a:ext cx="266750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35B6934-F8DF-4EF4-BC71-2B5419CB1739}"/>
              </a:ext>
            </a:extLst>
          </p:cNvPr>
          <p:cNvSpPr txBox="1"/>
          <p:nvPr/>
        </p:nvSpPr>
        <p:spPr>
          <a:xfrm>
            <a:off x="7159475" y="3674863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A838FA3-2ECD-4B0C-BEA7-A55C36EB4CD6}"/>
              </a:ext>
            </a:extLst>
          </p:cNvPr>
          <p:cNvSpPr txBox="1"/>
          <p:nvPr/>
        </p:nvSpPr>
        <p:spPr>
          <a:xfrm>
            <a:off x="8061666" y="3681004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6FFC3E5B-B9A5-6C6E-0C32-67CA09EDC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complex_identities.ipynb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471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" grpId="0"/>
      <p:bldP spid="5" grpId="0" animBg="1"/>
      <p:bldP spid="43" grpId="0" animBg="1"/>
      <p:bldP spid="8" grpId="0"/>
      <p:bldP spid="48" grpId="0"/>
      <p:bldP spid="4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37F7A01A-3ED5-1C1A-6566-F29CDC2BC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18" y="1465340"/>
            <a:ext cx="5236969" cy="44190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complex_identities.ipynb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8847F3-7944-4B33-AE5E-D77AB494F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487" y="1811697"/>
            <a:ext cx="2721651" cy="30283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902765-B4C4-41F9-A4EB-E16F9B129DC8}"/>
              </a:ext>
            </a:extLst>
          </p:cNvPr>
          <p:cNvSpPr/>
          <p:nvPr/>
        </p:nvSpPr>
        <p:spPr>
          <a:xfrm>
            <a:off x="4692180" y="5115910"/>
            <a:ext cx="220717" cy="1970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6B1929F-643D-494D-A570-BA80889ADB61}"/>
              </a:ext>
            </a:extLst>
          </p:cNvPr>
          <p:cNvSpPr/>
          <p:nvPr/>
        </p:nvSpPr>
        <p:spPr>
          <a:xfrm>
            <a:off x="7916918" y="4101662"/>
            <a:ext cx="525516" cy="2417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08A830CB-D1FF-450B-AAFB-510FCDA787B9}"/>
              </a:ext>
            </a:extLst>
          </p:cNvPr>
          <p:cNvCxnSpPr>
            <a:cxnSpLocks/>
            <a:stCxn id="8" idx="0"/>
            <a:endCxn id="32" idx="3"/>
          </p:cNvCxnSpPr>
          <p:nvPr/>
        </p:nvCxnSpPr>
        <p:spPr>
          <a:xfrm rot="5400000" flipH="1" flipV="1">
            <a:off x="6175797" y="2849274"/>
            <a:ext cx="893379" cy="3639895"/>
          </a:xfrm>
          <a:prstGeom prst="bentConnector4">
            <a:avLst>
              <a:gd name="adj1" fmla="val 19744"/>
              <a:gd name="adj2" fmla="val 11039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F13BB51-3DCA-4F97-BAD0-E9F69497C192}"/>
              </a:ext>
            </a:extLst>
          </p:cNvPr>
          <p:cNvSpPr/>
          <p:nvPr/>
        </p:nvSpPr>
        <p:spPr>
          <a:xfrm>
            <a:off x="3796173" y="5687318"/>
            <a:ext cx="1061545" cy="19706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7A0510A-B800-49CD-ADA7-BCD64E56DA06}"/>
              </a:ext>
            </a:extLst>
          </p:cNvPr>
          <p:cNvSpPr/>
          <p:nvPr/>
        </p:nvSpPr>
        <p:spPr>
          <a:xfrm>
            <a:off x="7740870" y="4473466"/>
            <a:ext cx="525516" cy="24173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9FA60B9-4049-46C1-B103-2395E45CF015}"/>
              </a:ext>
            </a:extLst>
          </p:cNvPr>
          <p:cNvCxnSpPr>
            <a:cxnSpLocks/>
            <a:stCxn id="35" idx="2"/>
            <a:endCxn id="36" idx="2"/>
          </p:cNvCxnSpPr>
          <p:nvPr/>
        </p:nvCxnSpPr>
        <p:spPr>
          <a:xfrm rot="5400000" flipH="1" flipV="1">
            <a:off x="5580695" y="3461455"/>
            <a:ext cx="1169183" cy="3676682"/>
          </a:xfrm>
          <a:prstGeom prst="bentConnector3">
            <a:avLst>
              <a:gd name="adj1" fmla="val -19552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6C67BC5E-608B-41FF-A198-692398AC0BB7}"/>
              </a:ext>
            </a:extLst>
          </p:cNvPr>
          <p:cNvSpPr/>
          <p:nvPr/>
        </p:nvSpPr>
        <p:spPr>
          <a:xfrm>
            <a:off x="8315326" y="3333186"/>
            <a:ext cx="276882" cy="25872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8FE3C4D-1EC7-44C7-8310-FCC443F63789}"/>
              </a:ext>
            </a:extLst>
          </p:cNvPr>
          <p:cNvSpPr/>
          <p:nvPr/>
        </p:nvSpPr>
        <p:spPr>
          <a:xfrm>
            <a:off x="8179676" y="3718128"/>
            <a:ext cx="276882" cy="25872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FEAF979-7759-49F0-8ACE-5326B8C1CD07}"/>
              </a:ext>
            </a:extLst>
          </p:cNvPr>
          <p:cNvSpPr/>
          <p:nvPr/>
        </p:nvSpPr>
        <p:spPr>
          <a:xfrm>
            <a:off x="1383177" y="3976852"/>
            <a:ext cx="220718" cy="124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0C4E928-7347-4A6C-8E90-9DF4730BD6E3}"/>
              </a:ext>
            </a:extLst>
          </p:cNvPr>
          <p:cNvSpPr/>
          <p:nvPr/>
        </p:nvSpPr>
        <p:spPr>
          <a:xfrm>
            <a:off x="1073614" y="4131634"/>
            <a:ext cx="220718" cy="124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9C5AA88-5F2A-444B-9A79-C255D3DF12EA}"/>
              </a:ext>
            </a:extLst>
          </p:cNvPr>
          <p:cNvSpPr/>
          <p:nvPr/>
        </p:nvSpPr>
        <p:spPr>
          <a:xfrm>
            <a:off x="6099695" y="3390900"/>
            <a:ext cx="612722" cy="201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FA3F495-C25A-4077-9702-F4A537ED6E9B}"/>
              </a:ext>
            </a:extLst>
          </p:cNvPr>
          <p:cNvSpPr/>
          <p:nvPr/>
        </p:nvSpPr>
        <p:spPr>
          <a:xfrm>
            <a:off x="6099695" y="3750567"/>
            <a:ext cx="486680" cy="226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63D03484-5755-43F6-B190-9859EEE9D623}"/>
              </a:ext>
            </a:extLst>
          </p:cNvPr>
          <p:cNvCxnSpPr>
            <a:stCxn id="44" idx="3"/>
            <a:endCxn id="46" idx="1"/>
          </p:cNvCxnSpPr>
          <p:nvPr/>
        </p:nvCxnSpPr>
        <p:spPr>
          <a:xfrm flipV="1">
            <a:off x="1603895" y="3491405"/>
            <a:ext cx="4495800" cy="547852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204C4A8D-7BD2-44DC-A1A4-8D29B04AB6DB}"/>
              </a:ext>
            </a:extLst>
          </p:cNvPr>
          <p:cNvCxnSpPr>
            <a:cxnSpLocks/>
            <a:stCxn id="45" idx="3"/>
            <a:endCxn id="47" idx="1"/>
          </p:cNvCxnSpPr>
          <p:nvPr/>
        </p:nvCxnSpPr>
        <p:spPr>
          <a:xfrm flipV="1">
            <a:off x="1294332" y="3863710"/>
            <a:ext cx="4805363" cy="330329"/>
          </a:xfrm>
          <a:prstGeom prst="bentConnector3">
            <a:avLst>
              <a:gd name="adj1" fmla="val 7083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6BE9886-7950-48F7-847A-A90E3D5DCB72}"/>
              </a:ext>
            </a:extLst>
          </p:cNvPr>
          <p:cNvSpPr txBox="1"/>
          <p:nvPr/>
        </p:nvSpPr>
        <p:spPr>
          <a:xfrm>
            <a:off x="414681" y="6171685"/>
            <a:ext cx="3418967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We will use </a:t>
            </a:r>
            <a:r>
              <a:rPr lang="en-US" b="1" dirty="0" err="1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np.isclose</a:t>
            </a:r>
            <a:r>
              <a:rPr lang="en-US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()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very often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191E882-13B7-4F66-808C-E672D4C1F444}"/>
                  </a:ext>
                </a:extLst>
              </p:cNvPr>
              <p:cNvSpPr txBox="1"/>
              <p:nvPr/>
            </p:nvSpPr>
            <p:spPr>
              <a:xfrm>
                <a:off x="5993487" y="1341304"/>
                <a:ext cx="16117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191E882-13B7-4F66-808C-E672D4C1F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3487" y="1341304"/>
                <a:ext cx="1611787" cy="276999"/>
              </a:xfrm>
              <a:prstGeom prst="rect">
                <a:avLst/>
              </a:prstGeom>
              <a:blipFill>
                <a:blip r:embed="rId5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22E9A7A5-7BFD-4FAA-A6AB-A800592BED38}"/>
              </a:ext>
            </a:extLst>
          </p:cNvPr>
          <p:cNvGrpSpPr/>
          <p:nvPr/>
        </p:nvGrpSpPr>
        <p:grpSpPr>
          <a:xfrm>
            <a:off x="7605274" y="1319525"/>
            <a:ext cx="1076632" cy="369332"/>
            <a:chOff x="4968362" y="2079211"/>
            <a:chExt cx="1076632" cy="369332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50B0FE56-9A53-4AFC-A35A-17ED1A8A3B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EE6649D-E0B8-4195-9618-72605AE8838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F159A4B-9358-E645-0BE5-557674B74C94}"/>
              </a:ext>
            </a:extLst>
          </p:cNvPr>
          <p:cNvCxnSpPr>
            <a:cxnSpLocks/>
          </p:cNvCxnSpPr>
          <p:nvPr/>
        </p:nvCxnSpPr>
        <p:spPr>
          <a:xfrm>
            <a:off x="957263" y="4992828"/>
            <a:ext cx="266750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732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2" grpId="0" animBg="1"/>
      <p:bldP spid="35" grpId="0" animBg="1"/>
      <p:bldP spid="36" grpId="0" animBg="1"/>
      <p:bldP spid="42" grpId="0" animBg="1"/>
      <p:bldP spid="43" grpId="0" animBg="1"/>
      <p:bldP spid="5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11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Write Python code to perform </a:t>
                </a:r>
                <a:r>
                  <a:rPr lang="en-US" sz="2400" b="1" dirty="0"/>
                  <a:t>complex algebra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Use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Taylor Series </a:t>
                </a:r>
                <a:r>
                  <a:rPr lang="en-US" sz="2400" dirty="0"/>
                  <a:t>to approximate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Calculate and display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Euler’s Identity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Derive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Euler’s Formula</a:t>
                </a:r>
                <a:r>
                  <a:rPr lang="en-US" sz="2400" dirty="0"/>
                  <a:t> in Complex Analysis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Develop a functional equation for an infinite series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Numerically estimate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Euler’s Gamma </a:t>
                </a:r>
                <a:r>
                  <a:rPr lang="en-US" sz="2400" dirty="0"/>
                  <a:t>Function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Learn about the </a:t>
                </a:r>
                <a:r>
                  <a:rPr lang="en-US" sz="2400" b="1" dirty="0"/>
                  <a:t>Riemann Hypothesis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960908-3988-44E3-A59F-57B490C72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731" y="1819566"/>
            <a:ext cx="1300313" cy="17020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E5CB7D-BF02-43DF-869B-F5F90212A3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4867" y="4222935"/>
            <a:ext cx="1932039" cy="14490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A94850-6338-5A70-C536-E6D41B308F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8683" y="5205164"/>
            <a:ext cx="3804256" cy="93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70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Cells 2 &amp; 3 – complex_identities.ipynb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678609-9B2F-475F-826C-0EF403794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41" y="1727740"/>
            <a:ext cx="4752381" cy="20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DB1386-C964-4768-BF49-CE21A8D27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394" y="2050511"/>
            <a:ext cx="2961985" cy="11821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0CAA6D-CEEE-4E6B-981D-8BA6A5F0A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441" y="4239588"/>
            <a:ext cx="6685714" cy="22571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4BFB6D-F056-4A65-8576-CF6D3CDFE7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6216" y="4571122"/>
            <a:ext cx="2526163" cy="1182195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077BD50-FE5C-41C0-B3A0-AD32E490B231}"/>
                  </a:ext>
                </a:extLst>
              </p:cNvPr>
              <p:cNvSpPr txBox="1"/>
              <p:nvPr/>
            </p:nvSpPr>
            <p:spPr>
              <a:xfrm>
                <a:off x="5486308" y="1472873"/>
                <a:ext cx="21119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077BD50-FE5C-41C0-B3A0-AD32E490B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308" y="1472873"/>
                <a:ext cx="2111925" cy="276999"/>
              </a:xfrm>
              <a:prstGeom prst="rect">
                <a:avLst/>
              </a:prstGeom>
              <a:blipFill>
                <a:blip r:embed="rId7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85CD3AC1-FDEC-4F53-8150-E0F504F879EC}"/>
              </a:ext>
            </a:extLst>
          </p:cNvPr>
          <p:cNvGrpSpPr/>
          <p:nvPr/>
        </p:nvGrpSpPr>
        <p:grpSpPr>
          <a:xfrm>
            <a:off x="7858793" y="1418783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1637B16-8605-4E81-9FEC-374A1A6706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585F70E-734C-4367-9A5E-9A0F56576E8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E704661-BB17-4B84-B19F-1EC36F2D8A5D}"/>
                  </a:ext>
                </a:extLst>
              </p:cNvPr>
              <p:cNvSpPr txBox="1"/>
              <p:nvPr/>
            </p:nvSpPr>
            <p:spPr>
              <a:xfrm>
                <a:off x="5486308" y="3855346"/>
                <a:ext cx="1725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E704661-BB17-4B84-B19F-1EC36F2D8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308" y="3855346"/>
                <a:ext cx="1725024" cy="276999"/>
              </a:xfrm>
              <a:prstGeom prst="rect">
                <a:avLst/>
              </a:prstGeom>
              <a:blipFill>
                <a:blip r:embed="rId8"/>
                <a:stretch>
                  <a:fillRect l="-1413" r="-70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151E1318-0ADD-4891-BAA5-0E7794FA9E8D}"/>
              </a:ext>
            </a:extLst>
          </p:cNvPr>
          <p:cNvGrpSpPr/>
          <p:nvPr/>
        </p:nvGrpSpPr>
        <p:grpSpPr>
          <a:xfrm>
            <a:off x="7357892" y="3827708"/>
            <a:ext cx="1068643" cy="369332"/>
            <a:chOff x="3647644" y="4910075"/>
            <a:chExt cx="1068643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B2E0025-61E8-4A74-BD72-04854B963A5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EE5FC322-0B86-4EE4-AE6E-575F5D3486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C5028AB-682D-4C43-9D4C-7BF885462C2F}"/>
              </a:ext>
            </a:extLst>
          </p:cNvPr>
          <p:cNvGrpSpPr/>
          <p:nvPr/>
        </p:nvGrpSpPr>
        <p:grpSpPr>
          <a:xfrm>
            <a:off x="2099123" y="1948897"/>
            <a:ext cx="1076632" cy="369332"/>
            <a:chOff x="4704120" y="2356972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9FF5E94-5268-43E4-BAD2-0D087BD92B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16D764B-ACF3-4A0E-B57A-F56F91250D5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CD77598-9219-4133-A12A-F0CCF9EA8E23}"/>
              </a:ext>
            </a:extLst>
          </p:cNvPr>
          <p:cNvGrpSpPr/>
          <p:nvPr/>
        </p:nvGrpSpPr>
        <p:grpSpPr>
          <a:xfrm>
            <a:off x="2467354" y="4462263"/>
            <a:ext cx="1068643" cy="369332"/>
            <a:chOff x="3647644" y="4910075"/>
            <a:chExt cx="1068643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7BEA6CA-F86C-45C9-940A-111E93B6B60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B1D736F5-A310-4395-BEAA-BACCA576A4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285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5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5AC9E7-0844-11C3-5B34-2A90CEB11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779" y="1624914"/>
            <a:ext cx="5000434" cy="26957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complex_identities.ipynb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C977E9-1BF7-440B-96A5-EA1794540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789" y="4955866"/>
            <a:ext cx="3154415" cy="1459505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66A994-7B23-4B0F-88C8-C73A40C2A129}"/>
                  </a:ext>
                </a:extLst>
              </p:cNvPr>
              <p:cNvSpPr txBox="1"/>
              <p:nvPr/>
            </p:nvSpPr>
            <p:spPr>
              <a:xfrm>
                <a:off x="5389524" y="4440053"/>
                <a:ext cx="15102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66A994-7B23-4B0F-88C8-C73A40C2A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9524" y="4440053"/>
                <a:ext cx="1510222" cy="276999"/>
              </a:xfrm>
              <a:prstGeom prst="rect">
                <a:avLst/>
              </a:prstGeom>
              <a:blipFill>
                <a:blip r:embed="rId5"/>
                <a:stretch>
                  <a:fillRect l="-2016" r="-806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3D8D232F-2B67-41DE-815A-26222637A0D7}"/>
              </a:ext>
            </a:extLst>
          </p:cNvPr>
          <p:cNvGrpSpPr/>
          <p:nvPr/>
        </p:nvGrpSpPr>
        <p:grpSpPr>
          <a:xfrm>
            <a:off x="7095011" y="4416371"/>
            <a:ext cx="1064340" cy="369332"/>
            <a:chOff x="3647644" y="5421073"/>
            <a:chExt cx="1064340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5F1A75-21BB-4654-AD47-11449DADF49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A4B9895-537A-49E3-8D20-903A4A442C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8B0F7AF-831D-493C-81C3-A7EECC881D85}"/>
              </a:ext>
            </a:extLst>
          </p:cNvPr>
          <p:cNvGrpSpPr/>
          <p:nvPr/>
        </p:nvGrpSpPr>
        <p:grpSpPr>
          <a:xfrm>
            <a:off x="5612465" y="2300328"/>
            <a:ext cx="1064340" cy="369332"/>
            <a:chOff x="3647644" y="5421073"/>
            <a:chExt cx="1064340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FCB7B4D-8CA3-45FD-A77A-0CE8F3961D5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CA64301-731E-4A88-9A43-C4DF49E3BD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074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460A50-CEFC-4747-BF2A-16A013DEE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00" y="1507660"/>
            <a:ext cx="7619048" cy="44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complex_identities.ipynb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1C1CDB-6B59-4D3B-8609-6C848334BC18}"/>
              </a:ext>
            </a:extLst>
          </p:cNvPr>
          <p:cNvSpPr txBox="1"/>
          <p:nvPr/>
        </p:nvSpPr>
        <p:spPr>
          <a:xfrm>
            <a:off x="5206294" y="4682186"/>
            <a:ext cx="3546406" cy="64633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Complex Multiplication is </a:t>
            </a:r>
            <a:r>
              <a:rPr lang="en-US" b="1" dirty="0"/>
              <a:t>Rotation</a:t>
            </a:r>
          </a:p>
          <a:p>
            <a:pPr algn="ctr"/>
            <a:r>
              <a:rPr lang="en-US" dirty="0"/>
              <a:t>(Angular </a:t>
            </a:r>
            <a:r>
              <a:rPr lang="en-US" i="1" dirty="0"/>
              <a:t>Addition</a:t>
            </a:r>
            <a:r>
              <a:rPr lang="en-US" dirty="0"/>
              <a:t>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8228BE3-F9C9-4010-A53F-651CD20668FF}"/>
              </a:ext>
            </a:extLst>
          </p:cNvPr>
          <p:cNvGrpSpPr/>
          <p:nvPr/>
        </p:nvGrpSpPr>
        <p:grpSpPr>
          <a:xfrm>
            <a:off x="5549835" y="1295161"/>
            <a:ext cx="2894439" cy="3005523"/>
            <a:chOff x="5115909" y="1468581"/>
            <a:chExt cx="2894439" cy="300552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AE38E94-0C08-43DE-868E-809EBD973EBD}"/>
                </a:ext>
              </a:extLst>
            </p:cNvPr>
            <p:cNvSpPr/>
            <p:nvPr/>
          </p:nvSpPr>
          <p:spPr>
            <a:xfrm>
              <a:off x="5115909" y="1468581"/>
              <a:ext cx="2894439" cy="300552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4282E06-CA7A-4BB9-970B-61FD349F2E58}"/>
                </a:ext>
              </a:extLst>
            </p:cNvPr>
            <p:cNvSpPr/>
            <p:nvPr/>
          </p:nvSpPr>
          <p:spPr>
            <a:xfrm>
              <a:off x="5638950" y="2249969"/>
              <a:ext cx="1828800" cy="18288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ECB1B75-0C95-4E94-B11D-99515E368747}"/>
                </a:ext>
              </a:extLst>
            </p:cNvPr>
            <p:cNvCxnSpPr>
              <a:cxnSpLocks/>
            </p:cNvCxnSpPr>
            <p:nvPr/>
          </p:nvCxnSpPr>
          <p:spPr>
            <a:xfrm>
              <a:off x="6545601" y="1907069"/>
              <a:ext cx="0" cy="251460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0276BA7-C22C-4479-836A-B07433BAFC47}"/>
                </a:ext>
              </a:extLst>
            </p:cNvPr>
            <p:cNvCxnSpPr>
              <a:cxnSpLocks/>
            </p:cNvCxnSpPr>
            <p:nvPr/>
          </p:nvCxnSpPr>
          <p:spPr>
            <a:xfrm>
              <a:off x="5288301" y="3156619"/>
              <a:ext cx="25146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17981E7-7816-47A9-AA25-146F0287DB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45601" y="2330690"/>
              <a:ext cx="386126" cy="8336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2DA47E0-CB11-424A-80CE-68F40E7F1516}"/>
                    </a:ext>
                  </a:extLst>
                </p:cNvPr>
                <p:cNvSpPr txBox="1"/>
                <p:nvPr/>
              </p:nvSpPr>
              <p:spPr>
                <a:xfrm>
                  <a:off x="6600814" y="2887370"/>
                  <a:ext cx="317715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2DA47E0-CB11-424A-80CE-68F40E7F15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0814" y="2887370"/>
                  <a:ext cx="317715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310C0FE-31CA-4336-83E6-2DF4AAACA5F6}"/>
                    </a:ext>
                  </a:extLst>
                </p:cNvPr>
                <p:cNvSpPr txBox="1"/>
                <p:nvPr/>
              </p:nvSpPr>
              <p:spPr>
                <a:xfrm>
                  <a:off x="6477796" y="2545030"/>
                  <a:ext cx="317715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310C0FE-31CA-4336-83E6-2DF4AAACA5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7796" y="2545030"/>
                  <a:ext cx="317715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0FCACE9B-2DFE-4E18-A679-739B1C18D0A6}"/>
                </a:ext>
              </a:extLst>
            </p:cNvPr>
            <p:cNvSpPr/>
            <p:nvPr/>
          </p:nvSpPr>
          <p:spPr>
            <a:xfrm>
              <a:off x="5840077" y="2473930"/>
              <a:ext cx="1371600" cy="1371600"/>
            </a:xfrm>
            <a:prstGeom prst="arc">
              <a:avLst>
                <a:gd name="adj1" fmla="val 17794947"/>
                <a:gd name="adj2" fmla="val 29409"/>
              </a:avLst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5E0C4788-8DC7-43EB-A5D9-7F74F3EE0039}"/>
                </a:ext>
              </a:extLst>
            </p:cNvPr>
            <p:cNvSpPr/>
            <p:nvPr/>
          </p:nvSpPr>
          <p:spPr>
            <a:xfrm>
              <a:off x="5840077" y="2469171"/>
              <a:ext cx="1371600" cy="1371600"/>
            </a:xfrm>
            <a:prstGeom prst="arc">
              <a:avLst>
                <a:gd name="adj1" fmla="val 16242597"/>
                <a:gd name="adj2" fmla="val 17825745"/>
              </a:avLst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0DEE42B-B3A5-4314-80F1-B35C2031F0B7}"/>
                    </a:ext>
                  </a:extLst>
                </p:cNvPr>
                <p:cNvSpPr txBox="1"/>
                <p:nvPr/>
              </p:nvSpPr>
              <p:spPr>
                <a:xfrm>
                  <a:off x="6323782" y="1505067"/>
                  <a:ext cx="44363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0DEE42B-B3A5-4314-80F1-B35C2031F0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3782" y="1505067"/>
                  <a:ext cx="44363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2722A8D-6A51-4988-91E9-4EFF551AEA8A}"/>
                    </a:ext>
                  </a:extLst>
                </p:cNvPr>
                <p:cNvSpPr txBox="1"/>
                <p:nvPr/>
              </p:nvSpPr>
              <p:spPr>
                <a:xfrm>
                  <a:off x="7535555" y="3164369"/>
                  <a:ext cx="44363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2722A8D-6A51-4988-91E9-4EFF551AEA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5555" y="3164369"/>
                  <a:ext cx="443637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68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F3EAA72-B112-4DB2-86FE-21FE29E45043}"/>
                </a:ext>
              </a:extLst>
            </p:cNvPr>
            <p:cNvSpPr/>
            <p:nvPr/>
          </p:nvSpPr>
          <p:spPr>
            <a:xfrm>
              <a:off x="7414887" y="31092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55C0D33-5A2B-44EB-9E86-6F1D8DEA9FD5}"/>
                </a:ext>
              </a:extLst>
            </p:cNvPr>
            <p:cNvSpPr/>
            <p:nvPr/>
          </p:nvSpPr>
          <p:spPr>
            <a:xfrm>
              <a:off x="6499880" y="219889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0F0094F-3AE8-421A-AC01-74B2D3B48D7E}"/>
                    </a:ext>
                  </a:extLst>
                </p:cNvPr>
                <p:cNvSpPr txBox="1"/>
                <p:nvPr/>
              </p:nvSpPr>
              <p:spPr>
                <a:xfrm>
                  <a:off x="6986603" y="1747824"/>
                  <a:ext cx="948008" cy="47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67.5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sup>
                        </m:sSup>
                      </m:oMath>
                    </m:oMathPara>
                  </a14:m>
                  <a:endParaRPr lang="en-US" sz="12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22.5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sup>
                        </m:sSup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0F0094F-3AE8-421A-AC01-74B2D3B48D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6603" y="1747824"/>
                  <a:ext cx="948008" cy="4700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54455C2-3787-4278-AC2C-6301F91BCE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7021" y="4682186"/>
            <a:ext cx="3391084" cy="1948772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0DAB2A-BB2A-45AA-803F-9F2CE0D45383}"/>
              </a:ext>
            </a:extLst>
          </p:cNvPr>
          <p:cNvSpPr/>
          <p:nvPr/>
        </p:nvSpPr>
        <p:spPr>
          <a:xfrm>
            <a:off x="3558190" y="5391807"/>
            <a:ext cx="449317" cy="28377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60AC280-B6CE-47F5-93A0-A5222E1397D3}"/>
              </a:ext>
            </a:extLst>
          </p:cNvPr>
          <p:cNvSpPr/>
          <p:nvPr/>
        </p:nvSpPr>
        <p:spPr>
          <a:xfrm>
            <a:off x="3726465" y="5728652"/>
            <a:ext cx="449317" cy="28377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97A5E8A-B08A-4F04-8AD3-71E12C01B755}"/>
              </a:ext>
            </a:extLst>
          </p:cNvPr>
          <p:cNvGrpSpPr/>
          <p:nvPr/>
        </p:nvGrpSpPr>
        <p:grpSpPr>
          <a:xfrm>
            <a:off x="3231076" y="1699289"/>
            <a:ext cx="1068643" cy="369332"/>
            <a:chOff x="3647644" y="5359159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50E57DE-1917-4DD8-8772-A7674B06567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E83F5D-1D03-4421-BF58-658850A07B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FBF8E0-B8E9-47E5-AFBB-CC49A8BC77CE}"/>
              </a:ext>
            </a:extLst>
          </p:cNvPr>
          <p:cNvCxnSpPr/>
          <p:nvPr/>
        </p:nvCxnSpPr>
        <p:spPr>
          <a:xfrm>
            <a:off x="756745" y="3294993"/>
            <a:ext cx="33433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37549B4-7800-4D23-B7CA-B12697B9F86B}"/>
              </a:ext>
            </a:extLst>
          </p:cNvPr>
          <p:cNvSpPr txBox="1"/>
          <p:nvPr/>
        </p:nvSpPr>
        <p:spPr>
          <a:xfrm>
            <a:off x="5012585" y="6135788"/>
            <a:ext cx="2997763" cy="36933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Roundoff errors are common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85FC0B-B63B-1EFB-78E7-3F7023160F2D}"/>
              </a:ext>
            </a:extLst>
          </p:cNvPr>
          <p:cNvSpPr/>
          <p:nvPr/>
        </p:nvSpPr>
        <p:spPr>
          <a:xfrm>
            <a:off x="2003568" y="6114359"/>
            <a:ext cx="269823" cy="1375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F23A12-09C2-1F00-37AD-F536F4089A8E}"/>
              </a:ext>
            </a:extLst>
          </p:cNvPr>
          <p:cNvSpPr/>
          <p:nvPr/>
        </p:nvSpPr>
        <p:spPr>
          <a:xfrm>
            <a:off x="2003568" y="6430083"/>
            <a:ext cx="165752" cy="13759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5550F7-823C-9F31-D0B4-E29A511B113A}"/>
              </a:ext>
            </a:extLst>
          </p:cNvPr>
          <p:cNvSpPr/>
          <p:nvPr/>
        </p:nvSpPr>
        <p:spPr>
          <a:xfrm>
            <a:off x="4334480" y="5713371"/>
            <a:ext cx="237520" cy="26064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F7DB19-0A8E-6C83-1FDE-4902ACE766EB}"/>
              </a:ext>
            </a:extLst>
          </p:cNvPr>
          <p:cNvSpPr/>
          <p:nvPr/>
        </p:nvSpPr>
        <p:spPr>
          <a:xfrm>
            <a:off x="6802829" y="1395720"/>
            <a:ext cx="383663" cy="26064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3EC80EE-DECB-9864-0E59-2999463C5699}"/>
              </a:ext>
            </a:extLst>
          </p:cNvPr>
          <p:cNvCxnSpPr>
            <a:cxnSpLocks/>
            <a:stCxn id="6" idx="0"/>
            <a:endCxn id="10" idx="1"/>
          </p:cNvCxnSpPr>
          <p:nvPr/>
        </p:nvCxnSpPr>
        <p:spPr>
          <a:xfrm rot="5400000" flipH="1" flipV="1">
            <a:off x="3534370" y="2444913"/>
            <a:ext cx="4187328" cy="2349589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95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2" grpId="0" animBg="1"/>
      <p:bldP spid="36" grpId="0" animBg="1"/>
      <p:bldP spid="40" grpId="0" animBg="1"/>
      <p:bldP spid="2" grpId="0" animBg="1"/>
      <p:bldP spid="3" grpId="0" animBg="1"/>
      <p:bldP spid="6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9A4813-2F4F-4310-14A2-8FD0D1E28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140" y="1313492"/>
            <a:ext cx="7074887" cy="23485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complex_identities.ipynb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1E12B4-2272-425D-BF45-357ED53F7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698" y="3929916"/>
            <a:ext cx="3256162" cy="250005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B71B9DA-E0B3-446D-A0A1-6CAC5590D275}"/>
              </a:ext>
            </a:extLst>
          </p:cNvPr>
          <p:cNvGrpSpPr/>
          <p:nvPr/>
        </p:nvGrpSpPr>
        <p:grpSpPr>
          <a:xfrm>
            <a:off x="4241804" y="1514093"/>
            <a:ext cx="3673642" cy="858020"/>
            <a:chOff x="4355432" y="1594198"/>
            <a:chExt cx="3673642" cy="85802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5B3D61F-F37C-4F81-87BD-BDF70902DAB4}"/>
                </a:ext>
              </a:extLst>
            </p:cNvPr>
            <p:cNvSpPr/>
            <p:nvPr/>
          </p:nvSpPr>
          <p:spPr>
            <a:xfrm>
              <a:off x="4355432" y="1594198"/>
              <a:ext cx="3673642" cy="8580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B1A3807-A02B-428A-B126-70ECDC7CB292}"/>
                </a:ext>
              </a:extLst>
            </p:cNvPr>
            <p:cNvGrpSpPr/>
            <p:nvPr/>
          </p:nvGrpSpPr>
          <p:grpSpPr>
            <a:xfrm>
              <a:off x="4504133" y="1776987"/>
              <a:ext cx="3344824" cy="578966"/>
              <a:chOff x="1247585" y="1588133"/>
              <a:chExt cx="3344824" cy="57896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3708874D-4F27-4ED4-911F-386CAEE8AAC9}"/>
                      </a:ext>
                    </a:extLst>
                  </p:cNvPr>
                  <p:cNvSpPr txBox="1"/>
                  <p:nvPr/>
                </p:nvSpPr>
                <p:spPr>
                  <a:xfrm>
                    <a:off x="1247585" y="1740444"/>
                    <a:ext cx="1814984" cy="42665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box>
                                <m:box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box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g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</m:ra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box>
                                <m:box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box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3708874D-4F27-4ED4-911F-386CAEE8AA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47585" y="1740444"/>
                    <a:ext cx="1814984" cy="42665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5C0CCF9B-4A3B-43FF-9746-F904A1A4C1E4}"/>
                  </a:ext>
                </a:extLst>
              </p:cNvPr>
              <p:cNvGrpSpPr/>
              <p:nvPr/>
            </p:nvGrpSpPr>
            <p:grpSpPr>
              <a:xfrm>
                <a:off x="3177380" y="1797575"/>
                <a:ext cx="1076632" cy="369332"/>
                <a:chOff x="2157212" y="5356391"/>
                <a:chExt cx="1076632" cy="369332"/>
              </a:xfrm>
            </p:grpSpPr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8FE2948-5BA1-4A83-8FE3-BDA33CEAE2CB}"/>
                    </a:ext>
                  </a:extLst>
                </p:cNvPr>
                <p:cNvSpPr txBox="1"/>
                <p:nvPr/>
              </p:nvSpPr>
              <p:spPr>
                <a:xfrm>
                  <a:off x="2850386" y="5356391"/>
                  <a:ext cx="3834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sym typeface="Wingdings" panose="05000000000000000000" pitchFamily="2" charset="2"/>
                    </a:rPr>
                    <a:t></a:t>
                  </a:r>
                  <a:endPara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96FFDDAC-D164-4AD8-B5FC-C34BD2FD00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57212" y="5545146"/>
                  <a:ext cx="693174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F300231D-AF9B-4A62-80BC-0BCD155A1AD3}"/>
                      </a:ext>
                    </a:extLst>
                  </p:cNvPr>
                  <p:cNvSpPr txBox="1"/>
                  <p:nvPr/>
                </p:nvSpPr>
                <p:spPr>
                  <a:xfrm>
                    <a:off x="3225048" y="1588133"/>
                    <a:ext cx="1367361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𝑎𝑟𝑔𝑢𝑚𝑒𝑛𝑡</m:t>
                          </m:r>
                        </m:oMath>
                      </m:oMathPara>
                    </a14:m>
                    <a:endParaRPr lang="en-US" sz="16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F300231D-AF9B-4A62-80BC-0BCD155A1A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25048" y="1588133"/>
                    <a:ext cx="1367361" cy="24622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125" r="-3571" b="-268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C281328-BB72-4D31-821A-677DF468D575}"/>
              </a:ext>
            </a:extLst>
          </p:cNvPr>
          <p:cNvGrpSpPr/>
          <p:nvPr/>
        </p:nvGrpSpPr>
        <p:grpSpPr>
          <a:xfrm>
            <a:off x="647173" y="3816509"/>
            <a:ext cx="3265005" cy="2911024"/>
            <a:chOff x="647173" y="3840572"/>
            <a:chExt cx="3265005" cy="2911024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A079EE6-EBF6-40FA-B922-149155DC8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1851" y="4251546"/>
              <a:ext cx="2500050" cy="25000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7CB985F-96A5-458C-8D26-F53376A0EE0A}"/>
                    </a:ext>
                  </a:extLst>
                </p:cNvPr>
                <p:cNvSpPr txBox="1"/>
                <p:nvPr/>
              </p:nvSpPr>
              <p:spPr>
                <a:xfrm>
                  <a:off x="1319108" y="3840572"/>
                  <a:ext cx="2185262" cy="3742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Roots of Unity</a:t>
                  </a: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7CB985F-96A5-458C-8D26-F53376A0EE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9108" y="3840572"/>
                  <a:ext cx="2185262" cy="374270"/>
                </a:xfrm>
                <a:prstGeom prst="rect">
                  <a:avLst/>
                </a:prstGeom>
                <a:blipFill>
                  <a:blip r:embed="rId8"/>
                  <a:stretch>
                    <a:fillRect t="-6557" b="-262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D448EDD-1918-46EC-9F0C-AAE3370F7CE3}"/>
                    </a:ext>
                  </a:extLst>
                </p:cNvPr>
                <p:cNvSpPr txBox="1"/>
                <p:nvPr/>
              </p:nvSpPr>
              <p:spPr>
                <a:xfrm>
                  <a:off x="2647921" y="4449439"/>
                  <a:ext cx="1208597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0.31+0.95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D448EDD-1918-46EC-9F0C-AAE3370F7C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7921" y="4449439"/>
                  <a:ext cx="1208597" cy="276999"/>
                </a:xfrm>
                <a:prstGeom prst="rect">
                  <a:avLst/>
                </a:prstGeom>
                <a:blipFill>
                  <a:blip r:embed="rId9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C6875F7-F4A9-4E6D-98E5-E5B79B1F51B1}"/>
                    </a:ext>
                  </a:extLst>
                </p:cNvPr>
                <p:cNvSpPr txBox="1"/>
                <p:nvPr/>
              </p:nvSpPr>
              <p:spPr>
                <a:xfrm>
                  <a:off x="2647921" y="6267162"/>
                  <a:ext cx="1129084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0.31−0.95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C6875F7-F4A9-4E6D-98E5-E5B79B1F51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7921" y="6267162"/>
                  <a:ext cx="1129084" cy="276999"/>
                </a:xfrm>
                <a:prstGeom prst="rect">
                  <a:avLst/>
                </a:prstGeom>
                <a:blipFill>
                  <a:blip r:embed="rId10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7399810D-1065-41C2-A1DF-C14939B459EC}"/>
                    </a:ext>
                  </a:extLst>
                </p:cNvPr>
                <p:cNvSpPr txBox="1"/>
                <p:nvPr/>
              </p:nvSpPr>
              <p:spPr>
                <a:xfrm>
                  <a:off x="647173" y="4788930"/>
                  <a:ext cx="1208597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−.81+0.59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7399810D-1065-41C2-A1DF-C14939B459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173" y="4788930"/>
                  <a:ext cx="1208597" cy="276999"/>
                </a:xfrm>
                <a:prstGeom prst="rect">
                  <a:avLst/>
                </a:prstGeom>
                <a:blipFill>
                  <a:blip r:embed="rId11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97247FF-1E12-4300-820F-EBF07982C8A9}"/>
                    </a:ext>
                  </a:extLst>
                </p:cNvPr>
                <p:cNvSpPr txBox="1"/>
                <p:nvPr/>
              </p:nvSpPr>
              <p:spPr>
                <a:xfrm>
                  <a:off x="647173" y="5965246"/>
                  <a:ext cx="1208597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−.81−0.59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97247FF-1E12-4300-820F-EBF07982C8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173" y="5965246"/>
                  <a:ext cx="1208597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9E8D995-84EF-4D97-ABE9-5245EF429FC3}"/>
                    </a:ext>
                  </a:extLst>
                </p:cNvPr>
                <p:cNvSpPr txBox="1"/>
                <p:nvPr/>
              </p:nvSpPr>
              <p:spPr>
                <a:xfrm>
                  <a:off x="3144912" y="5185019"/>
                  <a:ext cx="767266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1+0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9E8D995-84EF-4D97-ABE9-5245EF429F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4912" y="5185019"/>
                  <a:ext cx="767266" cy="276999"/>
                </a:xfrm>
                <a:prstGeom prst="rect">
                  <a:avLst/>
                </a:prstGeom>
                <a:blipFill>
                  <a:blip r:embed="rId13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CCABAE3-BDDF-4E3D-8181-868D263F6B04}"/>
                    </a:ext>
                  </a:extLst>
                </p:cNvPr>
                <p:cNvSpPr txBox="1"/>
                <p:nvPr/>
              </p:nvSpPr>
              <p:spPr>
                <a:xfrm>
                  <a:off x="2421001" y="5206144"/>
                  <a:ext cx="317715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CCABAE3-BDDF-4E3D-8181-868D263F6B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1001" y="5206144"/>
                  <a:ext cx="317715" cy="27699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E21ABA4D-F488-4C6D-9E33-B553E81341EC}"/>
                </a:ext>
              </a:extLst>
            </p:cNvPr>
            <p:cNvSpPr/>
            <p:nvPr/>
          </p:nvSpPr>
          <p:spPr>
            <a:xfrm>
              <a:off x="1612516" y="4818836"/>
              <a:ext cx="1397292" cy="1367310"/>
            </a:xfrm>
            <a:prstGeom prst="arc">
              <a:avLst>
                <a:gd name="adj1" fmla="val 17794947"/>
                <a:gd name="adj2" fmla="val 21525722"/>
              </a:avLst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94B16F9E-EFAE-4354-9A8C-F1ABF4BDDDD8}"/>
              </a:ext>
            </a:extLst>
          </p:cNvPr>
          <p:cNvSpPr/>
          <p:nvPr/>
        </p:nvSpPr>
        <p:spPr>
          <a:xfrm>
            <a:off x="2619375" y="3397250"/>
            <a:ext cx="1622429" cy="222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E18CF51-99D5-422C-9F45-79FA42D8953B}"/>
              </a:ext>
            </a:extLst>
          </p:cNvPr>
          <p:cNvSpPr/>
          <p:nvPr/>
        </p:nvSpPr>
        <p:spPr>
          <a:xfrm>
            <a:off x="5773787" y="4756406"/>
            <a:ext cx="646063" cy="28377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B0AAEDB-25B4-491E-AF07-72169E1292CC}"/>
              </a:ext>
            </a:extLst>
          </p:cNvPr>
          <p:cNvSpPr/>
          <p:nvPr/>
        </p:nvSpPr>
        <p:spPr>
          <a:xfrm>
            <a:off x="6750869" y="5118356"/>
            <a:ext cx="646063" cy="28377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A6A9B8-10D6-AB6B-2FFC-ECE3AAA76115}"/>
              </a:ext>
            </a:extLst>
          </p:cNvPr>
          <p:cNvSpPr txBox="1"/>
          <p:nvPr/>
        </p:nvSpPr>
        <p:spPr>
          <a:xfrm>
            <a:off x="4390505" y="1536546"/>
            <a:ext cx="391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A5F6B6-18CD-E60D-4C0A-E0498F00FF8B}"/>
              </a:ext>
            </a:extLst>
          </p:cNvPr>
          <p:cNvSpPr txBox="1"/>
          <p:nvPr/>
        </p:nvSpPr>
        <p:spPr>
          <a:xfrm>
            <a:off x="5102318" y="1542993"/>
            <a:ext cx="391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t2</a:t>
            </a:r>
          </a:p>
        </p:txBody>
      </p:sp>
    </p:spTree>
    <p:extLst>
      <p:ext uri="{BB962C8B-B14F-4D97-AF65-F5344CB8AC3E}">
        <p14:creationId xmlns:p14="http://schemas.microsoft.com/office/powerpoint/2010/main" val="16670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6" grpId="0"/>
      <p:bldP spid="3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Representation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24567" y="1709507"/>
                <a:ext cx="3523021" cy="3135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𝑝𝑟𝑖𝑚𝑒𝑠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can only be one of these two forms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b="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24567" y="1709507"/>
                <a:ext cx="3523021" cy="3135338"/>
              </a:xfrm>
              <a:blipFill>
                <a:blip r:embed="rId3"/>
                <a:stretch>
                  <a:fillRect l="-2249" t="-2718" r="-2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781050" y="1709507"/>
                <a:ext cx="3523021" cy="32238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Any integer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must be one of these four forms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50" y="1709507"/>
                <a:ext cx="3523021" cy="3223828"/>
              </a:xfrm>
              <a:prstGeom prst="rect">
                <a:avLst/>
              </a:prstGeom>
              <a:blipFill>
                <a:blip r:embed="rId4"/>
                <a:stretch>
                  <a:fillRect l="-2249" t="-2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>
            <a:cxnSpLocks/>
          </p:cNvCxnSpPr>
          <p:nvPr/>
        </p:nvCxnSpPr>
        <p:spPr>
          <a:xfrm>
            <a:off x="5722374" y="3052916"/>
            <a:ext cx="175505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>
          <a:xfrm>
            <a:off x="5722374" y="4031228"/>
            <a:ext cx="175505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499312" y="5296093"/>
                <a:ext cx="4145376" cy="6155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𝑝𝑟𝑖𝑚𝑒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𝑵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% 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312" y="5296093"/>
                <a:ext cx="4145376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761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Unique Factorization Domains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When restricting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factorization domain </a:t>
                </a:r>
                <a:r>
                  <a:rPr lang="en-US" sz="2400" dirty="0"/>
                  <a:t>to just </a:t>
                </a:r>
                <a:r>
                  <a:rPr lang="en-US" sz="2400" b="1" dirty="0"/>
                  <a:t>positive</a:t>
                </a:r>
                <a:r>
                  <a:rPr lang="en-US" sz="2400" dirty="0"/>
                  <a:t> </a:t>
                </a:r>
                <a:r>
                  <a:rPr lang="en-US" sz="2400" b="1" dirty="0"/>
                  <a:t>integers</a:t>
                </a:r>
                <a:r>
                  <a:rPr lang="en-US" sz="2400" dirty="0"/>
                  <a:t>, certain numbers are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primes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2, 3, 5, 7, 11, 13, 17, 23, 29,…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Now consider positive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Gaussian integers</a:t>
                </a:r>
                <a:r>
                  <a:rPr lang="en-US" sz="2400" dirty="0"/>
                  <a:t>, which are complex numbers having both </a:t>
                </a:r>
                <a:r>
                  <a:rPr lang="en-US" sz="2400" b="1" i="1" dirty="0"/>
                  <a:t>integer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real</a:t>
                </a:r>
                <a:r>
                  <a:rPr lang="en-US" sz="2400" dirty="0"/>
                  <a:t> </a:t>
                </a:r>
                <a:r>
                  <a:rPr lang="en-US" sz="2400" u="sng" dirty="0"/>
                  <a:t>and</a:t>
                </a:r>
                <a:r>
                  <a:rPr lang="en-US" sz="2400" dirty="0"/>
                  <a:t> </a:t>
                </a:r>
                <a:r>
                  <a:rPr lang="en-US" sz="2400" b="1" i="1" dirty="0"/>
                  <a:t>integer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imaginary</a:t>
                </a:r>
                <a:r>
                  <a:rPr lang="en-US" sz="2400" dirty="0"/>
                  <a:t> components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2−7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13+5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1−2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12+202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If we </a:t>
                </a:r>
                <a:r>
                  <a:rPr lang="en-US" sz="2400" u="sng" dirty="0"/>
                  <a:t>expand</a:t>
                </a:r>
                <a:r>
                  <a:rPr lang="en-US" sz="2400" dirty="0"/>
                  <a:t> the factorization domain to include Gaussian integers, then what was </a:t>
                </a:r>
                <a:r>
                  <a:rPr lang="en-US" sz="2400" i="1" dirty="0"/>
                  <a:t>previously</a:t>
                </a:r>
                <a:r>
                  <a:rPr lang="en-US" sz="2400" dirty="0"/>
                  <a:t> a prime may </a:t>
                </a:r>
                <a:r>
                  <a:rPr lang="en-US" sz="2400" i="1" dirty="0"/>
                  <a:t>now</a:t>
                </a:r>
                <a:r>
                  <a:rPr lang="en-US" sz="2400" dirty="0"/>
                  <a:t> be a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composite</a:t>
                </a:r>
                <a:r>
                  <a:rPr lang="en-US" sz="2400" dirty="0"/>
                  <a:t> number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5=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1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Unique Factorization Domains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64481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𝑝𝑟𝑖𝑚𝑒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over the integers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composite</a:t>
                </a:r>
                <a:r>
                  <a:rPr lang="en-US" sz="2400" dirty="0"/>
                  <a:t> over the Gaussian integers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 when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sz="2400" b="1" dirty="0">
                    <a:solidFill>
                      <a:srgbClr val="00B050"/>
                    </a:solidFill>
                  </a:rPr>
                  <a:t> is the sum of two squares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To find all primes </a:t>
                </a:r>
                <a:r>
                  <a:rPr lang="en-US" sz="2400" b="1" dirty="0">
                    <a:ea typeface="Cambria Math" panose="02040503050406030204" pitchFamily="18" charset="0"/>
                  </a:rPr>
                  <a:t>p</a:t>
                </a:r>
                <a:r>
                  <a:rPr lang="en-US" sz="2400" dirty="0">
                    <a:ea typeface="Cambria Math" panose="02040503050406030204" pitchFamily="18" charset="0"/>
                  </a:rPr>
                  <a:t> which are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composite</a:t>
                </a:r>
                <a:r>
                  <a:rPr lang="en-US" sz="2400" dirty="0">
                    <a:ea typeface="Cambria Math" panose="02040503050406030204" pitchFamily="18" charset="0"/>
                  </a:rPr>
                  <a:t> over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try all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𝑤h𝑒𝑟𝑒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rad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⌊"/>
                            <m:endChr m:val="⌋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e>
                    </m:d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e>
                    </m:d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Let’s write code to check the first odd </a:t>
                </a:r>
                <a:r>
                  <a:rPr lang="en-US" sz="2400" b="1" u="sng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25</a:t>
                </a:r>
                <a:r>
                  <a:rPr lang="en-US" sz="2400" dirty="0">
                    <a:ea typeface="Cambria Math" panose="02040503050406030204" pitchFamily="18" charset="0"/>
                  </a:rPr>
                  <a:t> primes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&lt;100</m:t>
                        </m:r>
                      </m:e>
                    </m:d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What do these “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weak primes</a:t>
                </a:r>
                <a:r>
                  <a:rPr lang="en-US" sz="2400" dirty="0">
                    <a:ea typeface="Cambria Math" panose="02040503050406030204" pitchFamily="18" charset="0"/>
                  </a:rPr>
                  <a:t>” have in common?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64481"/>
                <a:ext cx="7886700" cy="4637216"/>
              </a:xfrm>
              <a:blipFill>
                <a:blip r:embed="rId3"/>
                <a:stretch>
                  <a:fillRect l="-1005" t="-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096CBF-69BC-4249-8B61-502F1F031F4A}"/>
                  </a:ext>
                </a:extLst>
              </p:cNvPr>
              <p:cNvSpPr txBox="1"/>
              <p:nvPr/>
            </p:nvSpPr>
            <p:spPr>
              <a:xfrm>
                <a:off x="5515897" y="4026309"/>
                <a:ext cx="1532727" cy="276999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floor of x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096CBF-69BC-4249-8B61-502F1F031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897" y="4026309"/>
                <a:ext cx="1532727" cy="276999"/>
              </a:xfrm>
              <a:prstGeom prst="rect">
                <a:avLst/>
              </a:prstGeom>
              <a:blipFill>
                <a:blip r:embed="rId4"/>
                <a:stretch>
                  <a:fillRect t="-25000" r="-7905" b="-45833"/>
                </a:stretch>
              </a:blipFill>
              <a:ln w="127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25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complex_factorization.py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2EBA1F-EC2F-71F4-CF48-AA326C81E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762" y="1690689"/>
            <a:ext cx="6190476" cy="4400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6DBDBC1-EAF3-35CC-B65C-0C59EEA2BBBD}"/>
              </a:ext>
            </a:extLst>
          </p:cNvPr>
          <p:cNvGrpSpPr/>
          <p:nvPr/>
        </p:nvGrpSpPr>
        <p:grpSpPr>
          <a:xfrm>
            <a:off x="3843060" y="2340251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643725D-E51D-5195-C4F8-7069067B22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A5C043-A284-1F0C-A1FF-33B49A19D53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283932C-7159-DD18-963C-D90A5D884254}"/>
              </a:ext>
            </a:extLst>
          </p:cNvPr>
          <p:cNvGrpSpPr/>
          <p:nvPr/>
        </p:nvGrpSpPr>
        <p:grpSpPr>
          <a:xfrm>
            <a:off x="3495437" y="2792331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593B5F3-A7C1-9371-AF44-72ABCB531D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0011EB-DDD7-2DE4-3BC0-CFBAFC44F3D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5FDF4DA-920A-EAC6-A712-B9975DD28930}"/>
              </a:ext>
            </a:extLst>
          </p:cNvPr>
          <p:cNvGrpSpPr/>
          <p:nvPr/>
        </p:nvGrpSpPr>
        <p:grpSpPr>
          <a:xfrm>
            <a:off x="7511546" y="3706023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F9B85AF-03D7-9F9F-0E4F-93018409654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B18DC67-2BA6-1946-342C-05EAA1042F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D8750B51-6BDA-F9EB-0E32-EE2063841F01}"/>
              </a:ext>
            </a:extLst>
          </p:cNvPr>
          <p:cNvSpPr/>
          <p:nvPr/>
        </p:nvSpPr>
        <p:spPr>
          <a:xfrm>
            <a:off x="3842024" y="3788570"/>
            <a:ext cx="3533632" cy="207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FB10FBA-B371-ABA9-AA5E-AA2A9E223528}"/>
              </a:ext>
            </a:extLst>
          </p:cNvPr>
          <p:cNvSpPr/>
          <p:nvPr/>
        </p:nvSpPr>
        <p:spPr>
          <a:xfrm>
            <a:off x="2909888" y="3788570"/>
            <a:ext cx="769144" cy="207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5D34EFC-07A9-7611-0C55-D7FFDB3E7051}"/>
              </a:ext>
            </a:extLst>
          </p:cNvPr>
          <p:cNvSpPr/>
          <p:nvPr/>
        </p:nvSpPr>
        <p:spPr>
          <a:xfrm>
            <a:off x="2543387" y="3788570"/>
            <a:ext cx="302207" cy="2073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175D4F6-EF0A-0D7C-6082-EFCF4D54958B}"/>
              </a:ext>
            </a:extLst>
          </p:cNvPr>
          <p:cNvGrpSpPr/>
          <p:nvPr/>
        </p:nvGrpSpPr>
        <p:grpSpPr>
          <a:xfrm>
            <a:off x="3135401" y="4179625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CE0128D-163C-A55E-D974-AA78A4DE38C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961B267-EAE9-686E-80FA-E162E5339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F856E3A-709F-5D99-1F44-15DB01970D62}"/>
              </a:ext>
            </a:extLst>
          </p:cNvPr>
          <p:cNvGrpSpPr/>
          <p:nvPr/>
        </p:nvGrpSpPr>
        <p:grpSpPr>
          <a:xfrm>
            <a:off x="5330842" y="4396577"/>
            <a:ext cx="1068643" cy="369332"/>
            <a:chOff x="3647644" y="5359159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4755395-8CC1-FB38-9262-EEBBB07F4E6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71F5172-DB1D-7C3C-3000-D2A01E40B5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761B6F4-21F5-965A-1BCF-C771E6B6754F}"/>
                  </a:ext>
                </a:extLst>
              </p:cNvPr>
              <p:cNvSpPr txBox="1"/>
              <p:nvPr/>
            </p:nvSpPr>
            <p:spPr>
              <a:xfrm>
                <a:off x="5441289" y="4844138"/>
                <a:ext cx="3282483" cy="3385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d>
                            <m:dPr>
                              <m:begChr m:val="⌊"/>
                              <m:endChr m:val="⌋"/>
                              <m:ctrlP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𝑏</m:t>
                              </m:r>
                            </m:e>
                          </m:d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</m:d>
                      <m:r>
                        <a:rPr kumimoji="0" lang="en-US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∴</m:t>
                      </m:r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𝑝</m:t>
                      </m:r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𝑏𝑖</m:t>
                          </m:r>
                        </m:e>
                      </m:d>
                      <m:d>
                        <m:dPr>
                          <m:ctrlP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𝑏𝑖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761B6F4-21F5-965A-1BCF-C771E6B67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289" y="4844138"/>
                <a:ext cx="3282483" cy="338554"/>
              </a:xfrm>
              <a:prstGeom prst="rect">
                <a:avLst/>
              </a:prstGeom>
              <a:blipFill>
                <a:blip r:embed="rId4"/>
                <a:stretch>
                  <a:fillRect b="-175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6453DEA3-A7BA-2EFC-9F56-5AF9A4DDDCF2}"/>
              </a:ext>
            </a:extLst>
          </p:cNvPr>
          <p:cNvGrpSpPr/>
          <p:nvPr/>
        </p:nvGrpSpPr>
        <p:grpSpPr>
          <a:xfrm>
            <a:off x="4390920" y="4615240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929BA06-7111-B3EB-F6AF-1C23674EDFE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B22F1CDB-0B8C-425A-C747-8210888698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F319D60-FC42-E23B-E741-EF39976BD683}"/>
              </a:ext>
            </a:extLst>
          </p:cNvPr>
          <p:cNvGrpSpPr/>
          <p:nvPr/>
        </p:nvGrpSpPr>
        <p:grpSpPr>
          <a:xfrm>
            <a:off x="4251096" y="4859252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BB5B9CC-8C1C-76B1-8FDE-208CBB21C79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755FCBD-5F78-FD43-63C0-B5F6E5EDE9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70D6E20-4B3F-A6FE-EFDE-79DBF654B605}"/>
              </a:ext>
            </a:extLst>
          </p:cNvPr>
          <p:cNvGrpSpPr/>
          <p:nvPr/>
        </p:nvGrpSpPr>
        <p:grpSpPr>
          <a:xfrm>
            <a:off x="4532208" y="5150034"/>
            <a:ext cx="1076632" cy="369332"/>
            <a:chOff x="2157212" y="5356391"/>
            <a:chExt cx="1076632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ECC020E-F9E6-0A23-1A32-5B897FC8740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3B41CB52-8B1F-21D2-A0CF-3FB91C76A0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A4AE443-23DE-B083-C6BB-61712F7C9AF1}"/>
              </a:ext>
            </a:extLst>
          </p:cNvPr>
          <p:cNvGrpSpPr/>
          <p:nvPr/>
        </p:nvGrpSpPr>
        <p:grpSpPr>
          <a:xfrm>
            <a:off x="3312300" y="5762730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957364E-F7C7-19F9-6755-781937ECEFE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7BBB2B0-6358-1251-B7AE-F814475134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842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4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complex_factorization.py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08130E-0D64-761E-ECEB-8860E1443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953" y="1690689"/>
            <a:ext cx="2268093" cy="45679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ACA23D-2B2B-3CD4-47A2-459C8BE5ECC3}"/>
              </a:ext>
            </a:extLst>
          </p:cNvPr>
          <p:cNvSpPr txBox="1"/>
          <p:nvPr/>
        </p:nvSpPr>
        <p:spPr>
          <a:xfrm>
            <a:off x="531213" y="3189813"/>
            <a:ext cx="2345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What do </a:t>
            </a:r>
            <a:r>
              <a:rPr lang="en-US" sz="2400" dirty="0"/>
              <a:t>these "</a:t>
            </a:r>
            <a:r>
              <a:rPr lang="en-US" sz="2400" b="1" dirty="0">
                <a:solidFill>
                  <a:srgbClr val="0070C0"/>
                </a:solidFill>
              </a:rPr>
              <a:t>weak primes</a:t>
            </a:r>
            <a:r>
              <a:rPr lang="en-US" sz="2400" dirty="0"/>
              <a:t>" have in common?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304CC0-2220-52B3-B81A-8598D6E2A847}"/>
                  </a:ext>
                </a:extLst>
              </p:cNvPr>
              <p:cNvSpPr txBox="1"/>
              <p:nvPr/>
            </p:nvSpPr>
            <p:spPr>
              <a:xfrm>
                <a:off x="6119974" y="3618129"/>
                <a:ext cx="213295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=8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−3,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304CC0-2220-52B3-B81A-8598D6E2A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974" y="3618129"/>
                <a:ext cx="2132956" cy="307777"/>
              </a:xfrm>
              <a:prstGeom prst="rect">
                <a:avLst/>
              </a:prstGeom>
              <a:blipFill>
                <a:blip r:embed="rId4"/>
                <a:stretch>
                  <a:fillRect l="-2571" r="-571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EB0CF99-E8C8-8591-455D-CB623DB134C8}"/>
                  </a:ext>
                </a:extLst>
              </p:cNvPr>
              <p:cNvSpPr txBox="1"/>
              <p:nvPr/>
            </p:nvSpPr>
            <p:spPr>
              <a:xfrm>
                <a:off x="6119974" y="4023381"/>
                <a:ext cx="14441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≡1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EB0CF99-E8C8-8591-455D-CB623DB13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974" y="4023381"/>
                <a:ext cx="1444178" cy="307777"/>
              </a:xfrm>
              <a:prstGeom prst="rect">
                <a:avLst/>
              </a:prstGeom>
              <a:blipFill>
                <a:blip r:embed="rId5"/>
                <a:stretch>
                  <a:fillRect l="-3797" r="-3376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3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3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Research 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64481"/>
                <a:ext cx="7886700" cy="4678922"/>
              </a:xfrm>
            </p:spPr>
            <p:txBody>
              <a:bodyPr>
                <a:noAutofit/>
              </a:bodyPr>
              <a:lstStyle/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>
                    <a:ea typeface="Cambria Math" panose="02040503050406030204" pitchFamily="18" charset="0"/>
                  </a:rPr>
                  <a:t>If we know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&amp;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are factors of p, what </a:t>
                </a:r>
                <a:r>
                  <a:rPr lang="en-US" sz="2400" b="1" dirty="0">
                    <a:ea typeface="Cambria Math" panose="02040503050406030204" pitchFamily="18" charset="0"/>
                  </a:rPr>
                  <a:t>two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ea typeface="Cambria Math" panose="02040503050406030204" pitchFamily="18" charset="0"/>
                  </a:rPr>
                  <a:t>other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ea typeface="Cambria Math" panose="02040503050406030204" pitchFamily="18" charset="0"/>
                  </a:rPr>
                  <a:t>factors</a:t>
                </a:r>
                <a:r>
                  <a:rPr lang="en-US" sz="2400" dirty="0">
                    <a:ea typeface="Cambria Math" panose="02040503050406030204" pitchFamily="18" charset="0"/>
                  </a:rPr>
                  <a:t> do we know </a:t>
                </a:r>
                <a:r>
                  <a:rPr lang="en-US" sz="2400" i="1" dirty="0">
                    <a:ea typeface="Cambria Math" panose="02040503050406030204" pitchFamily="18" charset="0"/>
                  </a:rPr>
                  <a:t>automatically</a:t>
                </a:r>
                <a:r>
                  <a:rPr lang="en-US" sz="2400" dirty="0">
                    <a:ea typeface="Cambria Math" panose="02040503050406030204" pitchFamily="18" charset="0"/>
                  </a:rPr>
                  <a:t>?  Why?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5=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what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others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 startAt="2"/>
                </a:pPr>
                <a:r>
                  <a:rPr lang="en-US" sz="2400" dirty="0">
                    <a:ea typeface="Cambria Math" panose="02040503050406030204" pitchFamily="18" charset="0"/>
                  </a:rPr>
                  <a:t>Are all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Pythagorean primes</a:t>
                </a:r>
                <a:r>
                  <a:rPr lang="en-US" sz="2400" dirty="0">
                    <a:ea typeface="Cambria Math" panose="02040503050406030204" pitchFamily="18" charset="0"/>
                  </a:rPr>
                  <a:t> “strong” primes over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]?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 startAt="2"/>
                </a:pPr>
                <a:r>
                  <a:rPr lang="en-US" sz="2400" dirty="0">
                    <a:ea typeface="Cambria Math" panose="02040503050406030204" pitchFamily="18" charset="0"/>
                  </a:rPr>
                  <a:t>What was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Pierre de Fermat's </a:t>
                </a:r>
                <a:r>
                  <a:rPr lang="en-US" sz="2400" dirty="0">
                    <a:ea typeface="Cambria Math" panose="02040503050406030204" pitchFamily="18" charset="0"/>
                  </a:rPr>
                  <a:t>theorem on the </a:t>
                </a:r>
                <a:r>
                  <a:rPr lang="en-US" sz="2400" b="1" dirty="0">
                    <a:ea typeface="Cambria Math" panose="02040503050406030204" pitchFamily="18" charset="0"/>
                  </a:rPr>
                  <a:t>sums of two squares</a:t>
                </a:r>
                <a:r>
                  <a:rPr lang="en-US" sz="2400" dirty="0">
                    <a:ea typeface="Cambria Math" panose="02040503050406030204" pitchFamily="18" charset="0"/>
                  </a:rPr>
                  <a:t>?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64481"/>
                <a:ext cx="7886700" cy="4678922"/>
              </a:xfrm>
              <a:blipFill>
                <a:blip r:embed="rId3"/>
                <a:stretch>
                  <a:fillRect l="-1236" t="-2086" r="-1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28254E-16CA-4490-A800-6156BC9CCAD0}"/>
                  </a:ext>
                </a:extLst>
              </p:cNvPr>
              <p:cNvSpPr txBox="1"/>
              <p:nvPr/>
            </p:nvSpPr>
            <p:spPr>
              <a:xfrm>
                <a:off x="2188140" y="3020328"/>
                <a:ext cx="47677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𝑎𝑖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𝑎𝑖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28254E-16CA-4490-A800-6156BC9CC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140" y="3020328"/>
                <a:ext cx="4767715" cy="369332"/>
              </a:xfrm>
              <a:prstGeom prst="rect">
                <a:avLst/>
              </a:prstGeom>
              <a:blipFill>
                <a:blip r:embed="rId4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F771E9-E109-4D64-9ACB-540BB031EF58}"/>
                  </a:ext>
                </a:extLst>
              </p:cNvPr>
              <p:cNvSpPr txBox="1"/>
              <p:nvPr/>
            </p:nvSpPr>
            <p:spPr>
              <a:xfrm>
                <a:off x="2328423" y="4035680"/>
                <a:ext cx="27778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F771E9-E109-4D64-9ACB-540BB031E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423" y="4035680"/>
                <a:ext cx="2777812" cy="369332"/>
              </a:xfrm>
              <a:prstGeom prst="rect">
                <a:avLst/>
              </a:prstGeom>
              <a:blipFill>
                <a:blip r:embed="rId5"/>
                <a:stretch>
                  <a:fillRect l="-2412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F16B52-E13D-4911-A687-35B88EB5BD2B}"/>
                  </a:ext>
                </a:extLst>
              </p:cNvPr>
              <p:cNvSpPr txBox="1"/>
              <p:nvPr/>
            </p:nvSpPr>
            <p:spPr>
              <a:xfrm>
                <a:off x="3330695" y="3402568"/>
                <a:ext cx="24826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F16B52-E13D-4911-A687-35B88EB5B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695" y="3402568"/>
                <a:ext cx="2482603" cy="369332"/>
              </a:xfrm>
              <a:prstGeom prst="rect">
                <a:avLst/>
              </a:prstGeom>
              <a:blipFill>
                <a:blip r:embed="rId6"/>
                <a:stretch>
                  <a:fillRect l="-1225" r="-245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F3EAA3A-7001-4464-A782-529F9C8A0D67}"/>
              </a:ext>
            </a:extLst>
          </p:cNvPr>
          <p:cNvGrpSpPr/>
          <p:nvPr/>
        </p:nvGrpSpPr>
        <p:grpSpPr>
          <a:xfrm>
            <a:off x="998844" y="3000721"/>
            <a:ext cx="634789" cy="586513"/>
            <a:chOff x="637508" y="3528288"/>
            <a:chExt cx="634789" cy="5865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0E92F37-75C8-4502-81C2-6FC748878E25}"/>
                    </a:ext>
                  </a:extLst>
                </p:cNvPr>
                <p:cNvSpPr txBox="1"/>
                <p:nvPr/>
              </p:nvSpPr>
              <p:spPr>
                <a:xfrm>
                  <a:off x="637508" y="3528288"/>
                  <a:ext cx="63478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en-US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0E92F37-75C8-4502-81C2-6FC748878E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508" y="3528288"/>
                  <a:ext cx="634789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4808" r="-865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E748C97-E084-4E63-89B5-F5755CAFC6DE}"/>
                    </a:ext>
                  </a:extLst>
                </p:cNvPr>
                <p:cNvSpPr txBox="1"/>
                <p:nvPr/>
              </p:nvSpPr>
              <p:spPr>
                <a:xfrm>
                  <a:off x="639111" y="3837802"/>
                  <a:ext cx="6315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E748C97-E084-4E63-89B5-F5755CAFC6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111" y="3837802"/>
                  <a:ext cx="631583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8654" r="-8654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Arrow: Curved Right 18">
            <a:extLst>
              <a:ext uri="{FF2B5EF4-FFF2-40B4-BE49-F238E27FC236}">
                <a16:creationId xmlns:a16="http://schemas.microsoft.com/office/drawing/2014/main" id="{EC5CE659-AAD9-49BA-802A-13108653602A}"/>
              </a:ext>
            </a:extLst>
          </p:cNvPr>
          <p:cNvSpPr/>
          <p:nvPr/>
        </p:nvSpPr>
        <p:spPr>
          <a:xfrm>
            <a:off x="1814052" y="2517926"/>
            <a:ext cx="474147" cy="1850721"/>
          </a:xfrm>
          <a:prstGeom prst="curved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94FE1C-FEAA-4715-99BE-2BDED6A2ABE2}"/>
              </a:ext>
            </a:extLst>
          </p:cNvPr>
          <p:cNvSpPr/>
          <p:nvPr/>
        </p:nvSpPr>
        <p:spPr>
          <a:xfrm>
            <a:off x="6522111" y="3000721"/>
            <a:ext cx="385449" cy="428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6324EA-0A74-4368-BD3C-7ABED05CC5D7}"/>
              </a:ext>
            </a:extLst>
          </p:cNvPr>
          <p:cNvSpPr/>
          <p:nvPr/>
        </p:nvSpPr>
        <p:spPr>
          <a:xfrm>
            <a:off x="4693280" y="4021802"/>
            <a:ext cx="385449" cy="428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5530701-E387-4484-AA84-4082C3330E79}"/>
              </a:ext>
            </a:extLst>
          </p:cNvPr>
          <p:cNvCxnSpPr>
            <a:cxnSpLocks/>
            <a:stCxn id="20" idx="3"/>
            <a:endCxn id="21" idx="3"/>
          </p:cNvCxnSpPr>
          <p:nvPr/>
        </p:nvCxnSpPr>
        <p:spPr>
          <a:xfrm flipH="1">
            <a:off x="5078729" y="3214861"/>
            <a:ext cx="1828831" cy="1021081"/>
          </a:xfrm>
          <a:prstGeom prst="bentConnector3">
            <a:avLst>
              <a:gd name="adj1" fmla="val -125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78E7CA9-1238-99CA-07F4-9F90A7F43632}"/>
              </a:ext>
            </a:extLst>
          </p:cNvPr>
          <p:cNvSpPr/>
          <p:nvPr/>
        </p:nvSpPr>
        <p:spPr>
          <a:xfrm>
            <a:off x="2367457" y="3069431"/>
            <a:ext cx="157397" cy="240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55C9BC-AFB9-6487-2FA6-895C2A3D01C7}"/>
              </a:ext>
            </a:extLst>
          </p:cNvPr>
          <p:cNvSpPr/>
          <p:nvPr/>
        </p:nvSpPr>
        <p:spPr>
          <a:xfrm>
            <a:off x="2919618" y="3069431"/>
            <a:ext cx="157397" cy="230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D84BD3-A573-C1BE-F3BF-7B6C62BEBAF7}"/>
              </a:ext>
            </a:extLst>
          </p:cNvPr>
          <p:cNvSpPr/>
          <p:nvPr/>
        </p:nvSpPr>
        <p:spPr>
          <a:xfrm>
            <a:off x="3444631" y="3071374"/>
            <a:ext cx="157397" cy="240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15E0ED-5C28-65BC-A492-19C72D3724A4}"/>
              </a:ext>
            </a:extLst>
          </p:cNvPr>
          <p:cNvSpPr/>
          <p:nvPr/>
        </p:nvSpPr>
        <p:spPr>
          <a:xfrm>
            <a:off x="3977744" y="3071374"/>
            <a:ext cx="157397" cy="230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B82404D-5894-A53B-41C2-23737841D6CE}"/>
              </a:ext>
            </a:extLst>
          </p:cNvPr>
          <p:cNvCxnSpPr>
            <a:stCxn id="5" idx="0"/>
            <a:endCxn id="9" idx="0"/>
          </p:cNvCxnSpPr>
          <p:nvPr/>
        </p:nvCxnSpPr>
        <p:spPr>
          <a:xfrm rot="5400000" flipH="1" flipV="1">
            <a:off x="2722236" y="2793351"/>
            <a:ext cx="12700" cy="552161"/>
          </a:xfrm>
          <a:prstGeom prst="bentConnector3">
            <a:avLst>
              <a:gd name="adj1" fmla="val 1800000"/>
            </a:avLst>
          </a:prstGeom>
          <a:ln w="28575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7E4D6E3-2B26-DEF8-226A-5BD20EF4C136}"/>
              </a:ext>
            </a:extLst>
          </p:cNvPr>
          <p:cNvCxnSpPr>
            <a:cxnSpLocks/>
            <a:stCxn id="10" idx="0"/>
            <a:endCxn id="11" idx="0"/>
          </p:cNvCxnSpPr>
          <p:nvPr/>
        </p:nvCxnSpPr>
        <p:spPr>
          <a:xfrm rot="5400000" flipH="1" flipV="1">
            <a:off x="3789886" y="2804818"/>
            <a:ext cx="12700" cy="533113"/>
          </a:xfrm>
          <a:prstGeom prst="bentConnector3">
            <a:avLst>
              <a:gd name="adj1" fmla="val 1800000"/>
            </a:avLst>
          </a:prstGeom>
          <a:ln w="28575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25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Numbers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812" y="3793199"/>
            <a:ext cx="3735669" cy="21593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466" y="1778508"/>
            <a:ext cx="3715037" cy="14926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700" y="4168136"/>
            <a:ext cx="2180952" cy="1409524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6EB0DD-9558-160E-9DDC-156DD362AF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716" y="1737102"/>
            <a:ext cx="1438095" cy="1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30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Why is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 so special?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605698" y="3174496"/>
                <a:ext cx="3692421" cy="7555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98" y="3174496"/>
                <a:ext cx="3692421" cy="7555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605698" y="4327685"/>
                <a:ext cx="2031967" cy="74680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98" y="4327685"/>
                <a:ext cx="2031967" cy="7468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330600" y="3187152"/>
                <a:ext cx="1207702" cy="5984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600" y="3187152"/>
                <a:ext cx="1207702" cy="5984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/>
              <p:cNvSpPr txBox="1">
                <a:spLocks/>
              </p:cNvSpPr>
              <p:nvPr/>
            </p:nvSpPr>
            <p:spPr>
              <a:xfrm>
                <a:off x="4962219" y="4458538"/>
                <a:ext cx="3223136" cy="110345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2400" b="1" dirty="0">
                    <a:solidFill>
                      <a:srgbClr val="00B050"/>
                    </a:solidFill>
                    <a:latin typeface="+mn-lt"/>
                  </a:rPr>
                  <a:t> is the base of the natural logarithm</a:t>
                </a:r>
              </a:p>
              <a:p>
                <a:pPr algn="ctr"/>
                <a:r>
                  <a:rPr lang="en-US" sz="2400" dirty="0">
                    <a:latin typeface="+mn-lt"/>
                  </a:rPr>
                  <a:t>= 2.718281828459045…</a:t>
                </a:r>
              </a:p>
            </p:txBody>
          </p:sp>
        </mc:Choice>
        <mc:Fallback xmlns="">
          <p:sp>
            <p:nvSpPr>
              <p:cNvPr id="1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219" y="4458538"/>
                <a:ext cx="3223136" cy="1103455"/>
              </a:xfrm>
              <a:prstGeom prst="rect">
                <a:avLst/>
              </a:prstGeom>
              <a:blipFill>
                <a:blip r:embed="rId7"/>
                <a:stretch>
                  <a:fillRect l="-1512" t="-6630" r="-1512" b="-11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05698" y="1482891"/>
                <a:ext cx="4712110" cy="12939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Take an item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and divide it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parts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dirty="0"/>
                  <a:t> the size of each part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Q: What value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maximizes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?</a:t>
                </a:r>
              </a:p>
              <a:p>
                <a:r>
                  <a:rPr lang="en-US" dirty="0"/>
                  <a:t>A:  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98" y="1482891"/>
                <a:ext cx="4712110" cy="1293944"/>
              </a:xfrm>
              <a:prstGeom prst="rect">
                <a:avLst/>
              </a:prstGeom>
              <a:blipFill>
                <a:blip r:embed="rId8"/>
                <a:stretch>
                  <a:fillRect l="-903" t="-1860" b="-55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103175" y="5561993"/>
                <a:ext cx="8736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𝐥𝐧</m:t>
                          </m:r>
                        </m:fName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</m:func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175" y="5561993"/>
                <a:ext cx="873636" cy="276999"/>
              </a:xfrm>
              <a:prstGeom prst="rect">
                <a:avLst/>
              </a:prstGeom>
              <a:blipFill>
                <a:blip r:embed="rId9"/>
                <a:stretch>
                  <a:fillRect l="-6294" r="-699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529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/>
      <p:bldP spid="8" grpId="0" animBg="1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Why is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 so special?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6024" y="1557107"/>
                <a:ext cx="7886700" cy="1916138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2!</m:t>
                            </m:r>
                          </m:den>
                        </m:f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3!</m:t>
                            </m:r>
                          </m:den>
                        </m:f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:endParaRPr lang="en-US" sz="2400" dirty="0"/>
              </a:p>
              <a:p>
                <a:pPr marL="0" indent="0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:endParaRPr lang="en-US" sz="24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6024" y="1557107"/>
                <a:ext cx="7886700" cy="1916138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527571" y="3650478"/>
                <a:ext cx="8032488" cy="24408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6!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7!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is the only function which is the derivative of </a:t>
                </a:r>
                <a:r>
                  <a:rPr lang="en-US" sz="2400" b="1" i="1" u="sng" dirty="0">
                    <a:solidFill>
                      <a:srgbClr val="0070C0"/>
                    </a:solidFill>
                  </a:rPr>
                  <a:t>itself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!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71" y="3650478"/>
                <a:ext cx="8032488" cy="24408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>
            <a:cxnSpLocks/>
          </p:cNvCxnSpPr>
          <p:nvPr/>
        </p:nvCxnSpPr>
        <p:spPr>
          <a:xfrm flipH="1">
            <a:off x="2801723" y="3207522"/>
            <a:ext cx="943659" cy="72145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>
          <a:xfrm flipH="1">
            <a:off x="3430830" y="3169557"/>
            <a:ext cx="1536593" cy="7594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</p:cNvCxnSpPr>
          <p:nvPr/>
        </p:nvCxnSpPr>
        <p:spPr>
          <a:xfrm flipH="1">
            <a:off x="4304994" y="3126658"/>
            <a:ext cx="2037284" cy="75501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3440356" y="4430738"/>
            <a:ext cx="2153441" cy="812774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BB4D6C-58AA-48D7-B278-ED0BA4F5944B}"/>
              </a:ext>
            </a:extLst>
          </p:cNvPr>
          <p:cNvCxnSpPr>
            <a:cxnSpLocks/>
          </p:cNvCxnSpPr>
          <p:nvPr/>
        </p:nvCxnSpPr>
        <p:spPr>
          <a:xfrm flipH="1">
            <a:off x="2285136" y="3226108"/>
            <a:ext cx="516587" cy="68221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4FA70D-C331-4E95-B1EF-FDE9655F62F9}"/>
                  </a:ext>
                </a:extLst>
              </p:cNvPr>
              <p:cNvSpPr txBox="1"/>
              <p:nvPr/>
            </p:nvSpPr>
            <p:spPr>
              <a:xfrm>
                <a:off x="7029907" y="1038758"/>
                <a:ext cx="1682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 constant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4FA70D-C331-4E95-B1EF-FDE9655F6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907" y="1038758"/>
                <a:ext cx="1682496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735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Why is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 so special?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555756" y="1109645"/>
                <a:ext cx="8032488" cy="24408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is the only function which is the derivative of </a:t>
                </a:r>
                <a:r>
                  <a:rPr lang="en-US" sz="2400" b="1" i="1" u="sng" dirty="0">
                    <a:solidFill>
                      <a:srgbClr val="0070C0"/>
                    </a:solidFill>
                  </a:rPr>
                  <a:t>itself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!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56" y="1109645"/>
                <a:ext cx="8032488" cy="24408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495279" y="1539468"/>
            <a:ext cx="2153441" cy="812774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4FA70D-C331-4E95-B1EF-FDE9655F62F9}"/>
                  </a:ext>
                </a:extLst>
              </p:cNvPr>
              <p:cNvSpPr txBox="1"/>
              <p:nvPr/>
            </p:nvSpPr>
            <p:spPr>
              <a:xfrm>
                <a:off x="7029907" y="1038758"/>
                <a:ext cx="1682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 constant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4FA70D-C331-4E95-B1EF-FDE9655F6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907" y="1038758"/>
                <a:ext cx="1682496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1D05BB4-E3DD-D9A1-70AF-28D91DDBBA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810" y="3223018"/>
            <a:ext cx="7152381" cy="31333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436850D-6CB8-8646-5CC1-83252D5E34F3}"/>
              </a:ext>
            </a:extLst>
          </p:cNvPr>
          <p:cNvSpPr/>
          <p:nvPr/>
        </p:nvSpPr>
        <p:spPr>
          <a:xfrm>
            <a:off x="2728086" y="5748355"/>
            <a:ext cx="659639" cy="27205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368298-0BF7-4411-3287-2CCAD95ECD23}"/>
              </a:ext>
            </a:extLst>
          </p:cNvPr>
          <p:cNvSpPr/>
          <p:nvPr/>
        </p:nvSpPr>
        <p:spPr>
          <a:xfrm>
            <a:off x="2268366" y="3958600"/>
            <a:ext cx="2303633" cy="27205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6F12620-1351-275C-733D-7FE4934A38C2}"/>
              </a:ext>
            </a:extLst>
          </p:cNvPr>
          <p:cNvCxnSpPr>
            <a:cxnSpLocks/>
            <a:stCxn id="7" idx="3"/>
            <a:endCxn id="3" idx="3"/>
          </p:cNvCxnSpPr>
          <p:nvPr/>
        </p:nvCxnSpPr>
        <p:spPr>
          <a:xfrm flipH="1">
            <a:off x="3387725" y="4094627"/>
            <a:ext cx="1184274" cy="1789755"/>
          </a:xfrm>
          <a:prstGeom prst="bentConnector3">
            <a:avLst>
              <a:gd name="adj1" fmla="val -19303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7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Identity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030032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Calculate an approximation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sz="2000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 </a:t>
                </a:r>
                <a:r>
                  <a:rPr lang="en-US" sz="2400" dirty="0"/>
                  <a:t>where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400" dirty="0"/>
                  <a:t>, using its Taylor Series expansion to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20 terms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Use the above </a:t>
                </a:r>
                <a:r>
                  <a:rPr lang="en-US" sz="2400" b="1" i="1" dirty="0">
                    <a:solidFill>
                      <a:srgbClr val="7030A0"/>
                    </a:solidFill>
                  </a:rPr>
                  <a:t>power series </a:t>
                </a:r>
                <a:r>
                  <a:rPr lang="en-US" sz="2400" dirty="0"/>
                  <a:t>to display the 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lang="en-US" sz="2400" b="0" i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Notice the </a:t>
                </a:r>
                <a:r>
                  <a:rPr lang="en-US" sz="2400" i="1" dirty="0">
                    <a:ea typeface="Cambria Math" panose="02040503050406030204" pitchFamily="18" charset="0"/>
                  </a:rPr>
                  <a:t>denominators</a:t>
                </a:r>
                <a:r>
                  <a:rPr lang="en-US" sz="2400" dirty="0">
                    <a:ea typeface="Cambria Math" panose="02040503050406030204" pitchFamily="18" charset="0"/>
                  </a:rPr>
                  <a:t> grow at a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factorial</a:t>
                </a:r>
                <a:r>
                  <a:rPr lang="en-US" sz="2400" dirty="0">
                    <a:ea typeface="Cambria Math" panose="02040503050406030204" pitchFamily="18" charset="0"/>
                  </a:rPr>
                  <a:t> rate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Fortunately, in Python the size of an integer is not restricted to a fixed number of number of bits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In Python an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int</a:t>
                </a:r>
                <a:r>
                  <a:rPr lang="en-US" sz="2400" dirty="0">
                    <a:ea typeface="Cambria Math" panose="02040503050406030204" pitchFamily="18" charset="0"/>
                  </a:rPr>
                  <a:t> can expand in size to the limit of the available memory!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030032"/>
              </a:xfrm>
              <a:blipFill>
                <a:blip r:embed="rId3"/>
                <a:stretch>
                  <a:fillRect l="-1005" t="-2115" r="-927" b="-18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79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euler_identity.py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29590A7C-74B6-2918-73E3-BAA79F200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567" y="1617695"/>
            <a:ext cx="4393744" cy="58720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F6BF2196-1A89-8582-614C-E14A0A752FC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45657" y="2422546"/>
            <a:ext cx="4382654" cy="3787458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232FCB7-13C7-AA15-B79F-E3F950DE3293}"/>
                  </a:ext>
                </a:extLst>
              </p:cNvPr>
              <p:cNvSpPr txBox="1"/>
              <p:nvPr/>
            </p:nvSpPr>
            <p:spPr>
              <a:xfrm>
                <a:off x="169270" y="4507119"/>
                <a:ext cx="2143211" cy="109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232FCB7-13C7-AA15-B79F-E3F950DE3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70" y="4507119"/>
                <a:ext cx="2143211" cy="10996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B72E695-1993-530E-703A-58272CA242BB}"/>
                  </a:ext>
                </a:extLst>
              </p:cNvPr>
              <p:cNvSpPr txBox="1"/>
              <p:nvPr/>
            </p:nvSpPr>
            <p:spPr>
              <a:xfrm>
                <a:off x="792323" y="5970016"/>
                <a:ext cx="89710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0!=1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B72E695-1993-530E-703A-58272CA24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23" y="5970016"/>
                <a:ext cx="897105" cy="369332"/>
              </a:xfrm>
              <a:prstGeom prst="rect">
                <a:avLst/>
              </a:prstGeom>
              <a:blipFill>
                <a:blip r:embed="rId6"/>
                <a:stretch>
                  <a:fillRect l="-8163" r="-7483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B13B878-697B-7C8C-18A7-08E1A6CC52DE}"/>
                  </a:ext>
                </a:extLst>
              </p:cNvPr>
              <p:cNvSpPr txBox="1"/>
              <p:nvPr/>
            </p:nvSpPr>
            <p:spPr>
              <a:xfrm>
                <a:off x="516029" y="3774549"/>
                <a:ext cx="14496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B13B878-697B-7C8C-18A7-08E1A6CC5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029" y="3774549"/>
                <a:ext cx="1449692" cy="369332"/>
              </a:xfrm>
              <a:prstGeom prst="rect">
                <a:avLst/>
              </a:prstGeom>
              <a:blipFill>
                <a:blip r:embed="rId7"/>
                <a:stretch>
                  <a:fillRect l="-2532" r="-4219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AC6F0E8-3299-1EEA-68D8-E743AC02B032}"/>
                  </a:ext>
                </a:extLst>
              </p:cNvPr>
              <p:cNvSpPr txBox="1"/>
              <p:nvPr/>
            </p:nvSpPr>
            <p:spPr>
              <a:xfrm>
                <a:off x="450531" y="3041979"/>
                <a:ext cx="15806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=0→19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AC6F0E8-3299-1EEA-68D8-E743AC02B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31" y="3041979"/>
                <a:ext cx="1580689" cy="369332"/>
              </a:xfrm>
              <a:prstGeom prst="rect">
                <a:avLst/>
              </a:prstGeom>
              <a:blipFill>
                <a:blip r:embed="rId8"/>
                <a:stretch>
                  <a:fillRect l="-2317" r="-4247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D959A453-86C1-BEDE-F9C2-6091F20F9D57}"/>
              </a:ext>
            </a:extLst>
          </p:cNvPr>
          <p:cNvSpPr/>
          <p:nvPr/>
        </p:nvSpPr>
        <p:spPr>
          <a:xfrm>
            <a:off x="1760268" y="3064464"/>
            <a:ext cx="257717" cy="282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436377C-F3AC-E7A7-D0E7-2DE42AAFB62A}"/>
              </a:ext>
            </a:extLst>
          </p:cNvPr>
          <p:cNvSpPr/>
          <p:nvPr/>
        </p:nvSpPr>
        <p:spPr>
          <a:xfrm>
            <a:off x="1261942" y="5110818"/>
            <a:ext cx="257717" cy="282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AC0FA60-EB59-56A1-E1E0-40BD628F3C56}"/>
              </a:ext>
            </a:extLst>
          </p:cNvPr>
          <p:cNvSpPr/>
          <p:nvPr/>
        </p:nvSpPr>
        <p:spPr>
          <a:xfrm>
            <a:off x="1759747" y="4616121"/>
            <a:ext cx="257717" cy="282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4C9C894-F38F-E7BB-F7DD-A7E89F60F594}"/>
              </a:ext>
            </a:extLst>
          </p:cNvPr>
          <p:cNvSpPr/>
          <p:nvPr/>
        </p:nvSpPr>
        <p:spPr>
          <a:xfrm>
            <a:off x="1763902" y="5128913"/>
            <a:ext cx="257717" cy="282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28E6C22-A221-BFBB-3D16-FCD78ADAC1D2}"/>
              </a:ext>
            </a:extLst>
          </p:cNvPr>
          <p:cNvSpPr/>
          <p:nvPr/>
        </p:nvSpPr>
        <p:spPr>
          <a:xfrm>
            <a:off x="3191648" y="3820366"/>
            <a:ext cx="257717" cy="282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C51D3D1-0D4C-E828-E229-639716764AC9}"/>
              </a:ext>
            </a:extLst>
          </p:cNvPr>
          <p:cNvSpPr/>
          <p:nvPr/>
        </p:nvSpPr>
        <p:spPr>
          <a:xfrm>
            <a:off x="3191648" y="4339794"/>
            <a:ext cx="257717" cy="282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17A81D1-BD26-95EA-1030-85A37D054C29}"/>
              </a:ext>
            </a:extLst>
          </p:cNvPr>
          <p:cNvSpPr/>
          <p:nvPr/>
        </p:nvSpPr>
        <p:spPr>
          <a:xfrm>
            <a:off x="3191648" y="4613875"/>
            <a:ext cx="257717" cy="282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EFB3150-0E37-79F2-2643-B61F239E086E}"/>
              </a:ext>
            </a:extLst>
          </p:cNvPr>
          <p:cNvSpPr/>
          <p:nvPr/>
        </p:nvSpPr>
        <p:spPr>
          <a:xfrm>
            <a:off x="3191648" y="4865471"/>
            <a:ext cx="257717" cy="282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5A034C1A-7CF2-A5B1-1D08-74078C768189}"/>
              </a:ext>
            </a:extLst>
          </p:cNvPr>
          <p:cNvCxnSpPr>
            <a:stCxn id="81" idx="1"/>
            <a:endCxn id="76" idx="3"/>
          </p:cNvCxnSpPr>
          <p:nvPr/>
        </p:nvCxnSpPr>
        <p:spPr>
          <a:xfrm rot="10800000">
            <a:off x="2031220" y="3226645"/>
            <a:ext cx="1160428" cy="735132"/>
          </a:xfrm>
          <a:prstGeom prst="bentConnector3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EDF536AD-4C40-CDB9-E5AC-2F9862633F55}"/>
              </a:ext>
            </a:extLst>
          </p:cNvPr>
          <p:cNvCxnSpPr>
            <a:cxnSpLocks/>
            <a:stCxn id="82" idx="1"/>
            <a:endCxn id="79" idx="3"/>
          </p:cNvCxnSpPr>
          <p:nvPr/>
        </p:nvCxnSpPr>
        <p:spPr>
          <a:xfrm rot="10800000" flipV="1">
            <a:off x="2017464" y="4481204"/>
            <a:ext cx="1174184" cy="276327"/>
          </a:xfrm>
          <a:prstGeom prst="bentConnector3">
            <a:avLst>
              <a:gd name="adj1" fmla="val 81637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ED6AE816-1CA5-5093-9EE4-C3E9E72E6D8B}"/>
              </a:ext>
            </a:extLst>
          </p:cNvPr>
          <p:cNvCxnSpPr>
            <a:cxnSpLocks/>
            <a:stCxn id="83" idx="1"/>
            <a:endCxn id="80" idx="3"/>
          </p:cNvCxnSpPr>
          <p:nvPr/>
        </p:nvCxnSpPr>
        <p:spPr>
          <a:xfrm rot="10800000" flipV="1">
            <a:off x="2021620" y="4755286"/>
            <a:ext cx="1170029" cy="515038"/>
          </a:xfrm>
          <a:prstGeom prst="bentConnector3">
            <a:avLst>
              <a:gd name="adj1" fmla="val 64734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7B8F0BA4-5BC9-4597-16E9-14B013D5D0A6}"/>
              </a:ext>
            </a:extLst>
          </p:cNvPr>
          <p:cNvCxnSpPr>
            <a:cxnSpLocks/>
            <a:stCxn id="84" idx="1"/>
            <a:endCxn id="78" idx="2"/>
          </p:cNvCxnSpPr>
          <p:nvPr/>
        </p:nvCxnSpPr>
        <p:spPr>
          <a:xfrm rot="10800000" flipV="1">
            <a:off x="1390802" y="5006882"/>
            <a:ext cx="1800847" cy="386758"/>
          </a:xfrm>
          <a:prstGeom prst="bentConnector4">
            <a:avLst>
              <a:gd name="adj1" fmla="val 30606"/>
              <a:gd name="adj2" fmla="val 159107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D588A74-335C-4D0B-7B67-7CB2F86544B8}"/>
              </a:ext>
            </a:extLst>
          </p:cNvPr>
          <p:cNvGrpSpPr/>
          <p:nvPr/>
        </p:nvGrpSpPr>
        <p:grpSpPr>
          <a:xfrm>
            <a:off x="7246952" y="4291554"/>
            <a:ext cx="1076632" cy="369332"/>
            <a:chOff x="4704120" y="2356972"/>
            <a:chExt cx="1076632" cy="36933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D3159566-98E9-ECBB-F97F-C337ED9D10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2551B91-FFFF-31BF-D99D-DB8D95ECAD1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121BAB8-7A03-0A70-57A3-427E1DBC2679}"/>
              </a:ext>
            </a:extLst>
          </p:cNvPr>
          <p:cNvGrpSpPr/>
          <p:nvPr/>
        </p:nvGrpSpPr>
        <p:grpSpPr>
          <a:xfrm>
            <a:off x="5277906" y="3765573"/>
            <a:ext cx="1076632" cy="369332"/>
            <a:chOff x="4968362" y="2079211"/>
            <a:chExt cx="1076632" cy="369332"/>
          </a:xfrm>
        </p:grpSpPr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993CFE23-10E0-EE43-71A1-1D48E5C3E4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23D5344-2BF1-FD3B-B617-76DF38999CF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539E0354-489A-9B05-861E-6290053CDA26}"/>
              </a:ext>
            </a:extLst>
          </p:cNvPr>
          <p:cNvGrpSpPr/>
          <p:nvPr/>
        </p:nvGrpSpPr>
        <p:grpSpPr>
          <a:xfrm>
            <a:off x="6787794" y="4558495"/>
            <a:ext cx="1068643" cy="369332"/>
            <a:chOff x="3647644" y="4910075"/>
            <a:chExt cx="1068643" cy="369332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F9B9CF5-A5D6-A020-A46A-D59CB928711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85F6713F-2A44-1A83-D686-862084363F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7D59B70-3757-4669-2517-814B304EAD08}"/>
              </a:ext>
            </a:extLst>
          </p:cNvPr>
          <p:cNvGrpSpPr/>
          <p:nvPr/>
        </p:nvGrpSpPr>
        <p:grpSpPr>
          <a:xfrm>
            <a:off x="5364334" y="4826940"/>
            <a:ext cx="1064340" cy="369332"/>
            <a:chOff x="3647644" y="5421073"/>
            <a:chExt cx="1064340" cy="369332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E85C04A-7744-B187-3A31-FF7606D1233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0722CA3-3DA7-844E-4966-57346515F8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5780D81-EB07-3C56-8BC1-25C6115D28D6}"/>
              </a:ext>
            </a:extLst>
          </p:cNvPr>
          <p:cNvGrpSpPr/>
          <p:nvPr/>
        </p:nvGrpSpPr>
        <p:grpSpPr>
          <a:xfrm>
            <a:off x="5624235" y="5343590"/>
            <a:ext cx="1068643" cy="369332"/>
            <a:chOff x="3647644" y="5359159"/>
            <a:chExt cx="1068643" cy="369332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3670507-E940-C330-A61C-F7184EF93AA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BF54EB3E-22AE-7AAF-5944-A8F0F93C19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33A0593-C74F-42C2-7B40-43A2C221BAE3}"/>
              </a:ext>
            </a:extLst>
          </p:cNvPr>
          <p:cNvGrpSpPr/>
          <p:nvPr/>
        </p:nvGrpSpPr>
        <p:grpSpPr>
          <a:xfrm>
            <a:off x="4300187" y="5593189"/>
            <a:ext cx="1076632" cy="369332"/>
            <a:chOff x="2157212" y="5356391"/>
            <a:chExt cx="1076632" cy="369332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1F938AC-F28E-8E64-4FCD-91AACE773AC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9F1ECF3-008C-B281-7026-0B97473FFF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19B2BA3-5B2E-F697-F97A-DE123D60BF2A}"/>
              </a:ext>
            </a:extLst>
          </p:cNvPr>
          <p:cNvSpPr/>
          <p:nvPr/>
        </p:nvSpPr>
        <p:spPr>
          <a:xfrm>
            <a:off x="1068299" y="3765573"/>
            <a:ext cx="897422" cy="36933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746F5C5-5CEE-1E36-2099-64974BEC2D7C}"/>
              </a:ext>
            </a:extLst>
          </p:cNvPr>
          <p:cNvSpPr/>
          <p:nvPr/>
        </p:nvSpPr>
        <p:spPr>
          <a:xfrm>
            <a:off x="1659302" y="4679614"/>
            <a:ext cx="176618" cy="24524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2BD9C332-2FA3-C71A-3D34-A5CF7C6BFF00}"/>
              </a:ext>
            </a:extLst>
          </p:cNvPr>
          <p:cNvCxnSpPr>
            <a:stCxn id="108" idx="2"/>
            <a:endCxn id="109" idx="0"/>
          </p:cNvCxnSpPr>
          <p:nvPr/>
        </p:nvCxnSpPr>
        <p:spPr>
          <a:xfrm rot="16200000" flipH="1">
            <a:off x="1359956" y="4291958"/>
            <a:ext cx="544709" cy="230601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C61A8BD-45A4-1727-D36F-85F4A13D06F4}"/>
              </a:ext>
            </a:extLst>
          </p:cNvPr>
          <p:cNvSpPr/>
          <p:nvPr/>
        </p:nvSpPr>
        <p:spPr>
          <a:xfrm>
            <a:off x="4739509" y="4359624"/>
            <a:ext cx="2020267" cy="23019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5D3A531E-A6B0-9BE4-11FC-ED9554255050}"/>
              </a:ext>
            </a:extLst>
          </p:cNvPr>
          <p:cNvCxnSpPr>
            <a:cxnSpLocks/>
            <a:stCxn id="108" idx="2"/>
            <a:endCxn id="111" idx="0"/>
          </p:cNvCxnSpPr>
          <p:nvPr/>
        </p:nvCxnSpPr>
        <p:spPr>
          <a:xfrm rot="16200000" flipH="1">
            <a:off x="3520967" y="2130947"/>
            <a:ext cx="224719" cy="4232633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52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  <p:bldP spid="75" grpId="0"/>
      <p:bldP spid="76" grpId="0"/>
      <p:bldP spid="108" grpId="0" animBg="1"/>
      <p:bldP spid="109" grpId="0" animBg="1"/>
      <p:bldP spid="1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euler_identity.py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77A44F-B5A3-5DD8-A351-FB0AE413BF64}"/>
                  </a:ext>
                </a:extLst>
              </p:cNvPr>
              <p:cNvSpPr txBox="1"/>
              <p:nvPr/>
            </p:nvSpPr>
            <p:spPr>
              <a:xfrm>
                <a:off x="3501803" y="3106156"/>
                <a:ext cx="2140394" cy="635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77A44F-B5A3-5DD8-A351-FB0AE413B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803" y="3106156"/>
                <a:ext cx="2140394" cy="6354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2840D7-342E-8089-2062-6AF897A38CCD}"/>
                  </a:ext>
                </a:extLst>
              </p:cNvPr>
              <p:cNvSpPr txBox="1"/>
              <p:nvPr/>
            </p:nvSpPr>
            <p:spPr>
              <a:xfrm>
                <a:off x="3245932" y="4139468"/>
                <a:ext cx="2652136" cy="635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+1=0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2840D7-342E-8089-2062-6AF897A38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932" y="4139468"/>
                <a:ext cx="2652136" cy="6354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56270604-047D-D0B9-F8CE-9D9DE199D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429" y="4552949"/>
            <a:ext cx="1471990" cy="14584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D9CBB1-D7DB-5A9D-4BE2-8DAAA8D9E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476" y="2032148"/>
            <a:ext cx="6819048" cy="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3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BBBB1D-1743-4E2C-B6C7-4E9552034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295" y="2765184"/>
            <a:ext cx="5665410" cy="38534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>
                <a:solidFill>
                  <a:prstClr val="black"/>
                </a:solidFill>
                <a:latin typeface="Calibri" panose="020F0502020204030204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EF0015-618E-4E5C-B05C-C24AC3DCF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906" y="1172052"/>
            <a:ext cx="5550188" cy="150005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E02BF1-C343-476C-8F3C-005394FBDE24}"/>
              </a:ext>
            </a:extLst>
          </p:cNvPr>
          <p:cNvSpPr/>
          <p:nvPr/>
        </p:nvSpPr>
        <p:spPr>
          <a:xfrm>
            <a:off x="2718972" y="2858974"/>
            <a:ext cx="2052131" cy="29718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352395C-11C8-4E64-9910-07B86705C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Identity</a:t>
            </a:r>
          </a:p>
        </p:txBody>
      </p:sp>
    </p:spTree>
    <p:extLst>
      <p:ext uri="{BB962C8B-B14F-4D97-AF65-F5344CB8AC3E}">
        <p14:creationId xmlns:p14="http://schemas.microsoft.com/office/powerpoint/2010/main" val="388024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59417" y="2227687"/>
                <a:ext cx="1659109" cy="4597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17" y="2227687"/>
                <a:ext cx="1659109" cy="4597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59417" y="2926084"/>
                <a:ext cx="26182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17" y="2926084"/>
                <a:ext cx="2618281" cy="369332"/>
              </a:xfrm>
              <a:prstGeom prst="rect">
                <a:avLst/>
              </a:prstGeom>
              <a:blipFill>
                <a:blip r:embed="rId4"/>
                <a:stretch>
                  <a:fillRect r="-699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448570" y="721194"/>
                <a:ext cx="1285095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−1=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570" y="721194"/>
                <a:ext cx="1285095" cy="381258"/>
              </a:xfrm>
              <a:prstGeom prst="rect">
                <a:avLst/>
              </a:prstGeom>
              <a:blipFill>
                <a:blip r:embed="rId5"/>
                <a:stretch>
                  <a:fillRect l="-948" r="-1422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147333" y="1269518"/>
                <a:ext cx="2179186" cy="620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333" y="1269518"/>
                <a:ext cx="2179186" cy="620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493325" y="2057138"/>
                <a:ext cx="1487202" cy="56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325" y="2057138"/>
                <a:ext cx="1487202" cy="5684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740188" y="2792693"/>
                <a:ext cx="993477" cy="5488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188" y="2792693"/>
                <a:ext cx="993477" cy="5488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499930" y="3508564"/>
                <a:ext cx="1473993" cy="6347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930" y="3508564"/>
                <a:ext cx="1473993" cy="6347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623136" y="4310419"/>
                <a:ext cx="1227580" cy="607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136" y="4310419"/>
                <a:ext cx="1227580" cy="6072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646636" y="5084703"/>
                <a:ext cx="1180580" cy="503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636" y="5084703"/>
                <a:ext cx="1180580" cy="5034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052659" y="5755177"/>
                <a:ext cx="2519216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𝟐𝟎𝟕𝟖𝟕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659" y="5755177"/>
                <a:ext cx="2519216" cy="381258"/>
              </a:xfrm>
              <a:prstGeom prst="rect">
                <a:avLst/>
              </a:prstGeom>
              <a:blipFill>
                <a:blip r:embed="rId12"/>
                <a:stretch>
                  <a:fillRect l="-4358" t="-158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044468" y="3841520"/>
                <a:ext cx="1285095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468" y="3841520"/>
                <a:ext cx="1285095" cy="381258"/>
              </a:xfrm>
              <a:prstGeom prst="rect">
                <a:avLst/>
              </a:prstGeom>
              <a:blipFill>
                <a:blip r:embed="rId13"/>
                <a:stretch>
                  <a:fillRect l="-2370" t="-1587" r="-568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50845" y="911823"/>
                <a:ext cx="1472339" cy="60080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45" y="911823"/>
                <a:ext cx="1472339" cy="60080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/>
          <p:cNvCxnSpPr>
            <a:cxnSpLocks/>
          </p:cNvCxnSpPr>
          <p:nvPr/>
        </p:nvCxnSpPr>
        <p:spPr>
          <a:xfrm flipH="1">
            <a:off x="7486650" y="5405284"/>
            <a:ext cx="536473" cy="422256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83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5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Formula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3AAC46-2390-4638-A28A-DDFA15732147}"/>
              </a:ext>
            </a:extLst>
          </p:cNvPr>
          <p:cNvSpPr/>
          <p:nvPr/>
        </p:nvSpPr>
        <p:spPr>
          <a:xfrm>
            <a:off x="855406" y="1896285"/>
            <a:ext cx="2286000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EAE609-65BF-4DDE-9737-BAECDF35D961}"/>
              </a:ext>
            </a:extLst>
          </p:cNvPr>
          <p:cNvCxnSpPr>
            <a:cxnSpLocks/>
          </p:cNvCxnSpPr>
          <p:nvPr/>
        </p:nvCxnSpPr>
        <p:spPr>
          <a:xfrm flipV="1">
            <a:off x="1998406" y="1210485"/>
            <a:ext cx="0" cy="365760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CFA7BB-84B1-489C-9CCD-DAF3F9007C85}"/>
              </a:ext>
            </a:extLst>
          </p:cNvPr>
          <p:cNvCxnSpPr>
            <a:cxnSpLocks/>
          </p:cNvCxnSpPr>
          <p:nvPr/>
        </p:nvCxnSpPr>
        <p:spPr>
          <a:xfrm flipH="1">
            <a:off x="169606" y="3039285"/>
            <a:ext cx="365760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940F8ED7-F43E-46E5-8C40-E91B17840F17}"/>
              </a:ext>
            </a:extLst>
          </p:cNvPr>
          <p:cNvSpPr/>
          <p:nvPr/>
        </p:nvSpPr>
        <p:spPr>
          <a:xfrm>
            <a:off x="855406" y="1896285"/>
            <a:ext cx="2286000" cy="2286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4FEB30F-DDF9-4140-A835-1666DDE3DB95}"/>
              </a:ext>
            </a:extLst>
          </p:cNvPr>
          <p:cNvCxnSpPr>
            <a:cxnSpLocks/>
          </p:cNvCxnSpPr>
          <p:nvPr/>
        </p:nvCxnSpPr>
        <p:spPr>
          <a:xfrm flipV="1">
            <a:off x="1998406" y="2039810"/>
            <a:ext cx="539622" cy="9994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380A6EA8-8A2D-4144-A868-42F9ACAAFF11}"/>
              </a:ext>
            </a:extLst>
          </p:cNvPr>
          <p:cNvSpPr/>
          <p:nvPr/>
        </p:nvSpPr>
        <p:spPr>
          <a:xfrm rot="892741">
            <a:off x="1856888" y="2688750"/>
            <a:ext cx="553523" cy="480404"/>
          </a:xfrm>
          <a:prstGeom prst="arc">
            <a:avLst>
              <a:gd name="adj1" fmla="val 16200000"/>
              <a:gd name="adj2" fmla="val 458689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4E0AAA-5B5D-4CAD-A971-F41A378C3A1F}"/>
                  </a:ext>
                </a:extLst>
              </p:cNvPr>
              <p:cNvSpPr txBox="1"/>
              <p:nvPr/>
            </p:nvSpPr>
            <p:spPr>
              <a:xfrm>
                <a:off x="2041710" y="2708001"/>
                <a:ext cx="31561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4E0AAA-5B5D-4CAD-A971-F41A378C3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710" y="2708001"/>
                <a:ext cx="315614" cy="400110"/>
              </a:xfrm>
              <a:prstGeom prst="rect">
                <a:avLst/>
              </a:prstGeom>
              <a:blipFill>
                <a:blip r:embed="rId3"/>
                <a:stretch>
                  <a:fillRect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39B5ECE6-8908-4FF1-9CBF-71EB643F3972}"/>
              </a:ext>
            </a:extLst>
          </p:cNvPr>
          <p:cNvSpPr txBox="1"/>
          <p:nvPr/>
        </p:nvSpPr>
        <p:spPr>
          <a:xfrm rot="17864442">
            <a:off x="2061710" y="2082526"/>
            <a:ext cx="360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30DFEEC-BEED-4839-99B2-5A721BA8E89E}"/>
              </a:ext>
            </a:extLst>
          </p:cNvPr>
          <p:cNvSpPr/>
          <p:nvPr/>
        </p:nvSpPr>
        <p:spPr>
          <a:xfrm>
            <a:off x="2458945" y="1970984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E228A4-1AC3-4A08-8435-2687A52EDE76}"/>
                  </a:ext>
                </a:extLst>
              </p:cNvPr>
              <p:cNvSpPr txBox="1"/>
              <p:nvPr/>
            </p:nvSpPr>
            <p:spPr>
              <a:xfrm>
                <a:off x="2757122" y="1670232"/>
                <a:ext cx="203292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E228A4-1AC3-4A08-8435-2687A52ED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122" y="1670232"/>
                <a:ext cx="2032928" cy="307777"/>
              </a:xfrm>
              <a:prstGeom prst="rect">
                <a:avLst/>
              </a:prstGeom>
              <a:blipFill>
                <a:blip r:embed="rId4"/>
                <a:stretch>
                  <a:fillRect l="-1198" r="-2096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D7B272F-48F8-4B9C-ABCC-B018D970A423}"/>
              </a:ext>
            </a:extLst>
          </p:cNvPr>
          <p:cNvCxnSpPr>
            <a:cxnSpLocks/>
            <a:stCxn id="27" idx="4"/>
          </p:cNvCxnSpPr>
          <p:nvPr/>
        </p:nvCxnSpPr>
        <p:spPr>
          <a:xfrm>
            <a:off x="2527525" y="2108144"/>
            <a:ext cx="9557" cy="93114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D41585-CFF1-4D66-9B30-D8046ECEEA0C}"/>
                  </a:ext>
                </a:extLst>
              </p:cNvPr>
              <p:cNvSpPr txBox="1"/>
              <p:nvPr/>
            </p:nvSpPr>
            <p:spPr>
              <a:xfrm>
                <a:off x="700290" y="4935895"/>
                <a:ext cx="2441116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D41585-CFF1-4D66-9B30-D8046ECEE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90" y="4935895"/>
                <a:ext cx="2441116" cy="5843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11FC6B8-AA7A-427B-ABF0-6EF382DDEA1A}"/>
                  </a:ext>
                </a:extLst>
              </p:cNvPr>
              <p:cNvSpPr txBox="1"/>
              <p:nvPr/>
            </p:nvSpPr>
            <p:spPr>
              <a:xfrm>
                <a:off x="700290" y="5730926"/>
                <a:ext cx="3053144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𝑖𝑧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11FC6B8-AA7A-427B-ABF0-6EF382DDE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90" y="5730926"/>
                <a:ext cx="3053144" cy="584391"/>
              </a:xfrm>
              <a:prstGeom prst="rect">
                <a:avLst/>
              </a:prstGeom>
              <a:blipFill>
                <a:blip r:embed="rId6"/>
                <a:stretch>
                  <a:fillRect l="-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BA0E1E-2CBF-48DC-BB68-159CA1538D64}"/>
                  </a:ext>
                </a:extLst>
              </p:cNvPr>
              <p:cNvSpPr txBox="1"/>
              <p:nvPr/>
            </p:nvSpPr>
            <p:spPr>
              <a:xfrm>
                <a:off x="4306673" y="4919288"/>
                <a:ext cx="2657779" cy="617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BA0E1E-2CBF-48DC-BB68-159CA1538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673" y="4919288"/>
                <a:ext cx="2657779" cy="6176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463D10-3E1C-40A8-8E71-D2A2B4F43048}"/>
                  </a:ext>
                </a:extLst>
              </p:cNvPr>
              <p:cNvSpPr txBox="1"/>
              <p:nvPr/>
            </p:nvSpPr>
            <p:spPr>
              <a:xfrm>
                <a:off x="4306673" y="5714319"/>
                <a:ext cx="4098366" cy="617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463D10-3E1C-40A8-8E71-D2A2B4F43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673" y="5714319"/>
                <a:ext cx="4098366" cy="6176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431669-31EF-445A-AB04-037E64648951}"/>
                  </a:ext>
                </a:extLst>
              </p:cNvPr>
              <p:cNvSpPr txBox="1"/>
              <p:nvPr/>
            </p:nvSpPr>
            <p:spPr>
              <a:xfrm>
                <a:off x="5631567" y="1632622"/>
                <a:ext cx="1917289" cy="6767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431669-31EF-445A-AB04-037E64648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567" y="1632622"/>
                <a:ext cx="1917289" cy="6767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6F1CA6C-D1BA-44B3-8DEC-AB17CEF76AF3}"/>
                  </a:ext>
                </a:extLst>
              </p:cNvPr>
              <p:cNvSpPr txBox="1"/>
              <p:nvPr/>
            </p:nvSpPr>
            <p:spPr>
              <a:xfrm>
                <a:off x="5799295" y="3678537"/>
                <a:ext cx="2692597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6F1CA6C-D1BA-44B3-8DEC-AB17CEF76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295" y="3678537"/>
                <a:ext cx="2692597" cy="385555"/>
              </a:xfrm>
              <a:prstGeom prst="rect">
                <a:avLst/>
              </a:prstGeom>
              <a:blipFill>
                <a:blip r:embed="rId10"/>
                <a:stretch>
                  <a:fillRect l="-2715" t="-1563" r="-226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A58FBB-9491-41F6-827E-0863A3A2AE52}"/>
                  </a:ext>
                </a:extLst>
              </p:cNvPr>
              <p:cNvSpPr txBox="1"/>
              <p:nvPr/>
            </p:nvSpPr>
            <p:spPr>
              <a:xfrm>
                <a:off x="5631567" y="2511165"/>
                <a:ext cx="2308122" cy="709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A58FBB-9491-41F6-827E-0863A3A2A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567" y="2511165"/>
                <a:ext cx="2308122" cy="70993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8035273B-F07F-4C37-8C6A-798FBBE1483F}"/>
              </a:ext>
            </a:extLst>
          </p:cNvPr>
          <p:cNvSpPr/>
          <p:nvPr/>
        </p:nvSpPr>
        <p:spPr>
          <a:xfrm>
            <a:off x="840658" y="5760053"/>
            <a:ext cx="169607" cy="257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198885C-19CF-4197-87FC-0ED09FF541D4}"/>
              </a:ext>
            </a:extLst>
          </p:cNvPr>
          <p:cNvSpPr/>
          <p:nvPr/>
        </p:nvSpPr>
        <p:spPr>
          <a:xfrm>
            <a:off x="3411793" y="5949323"/>
            <a:ext cx="169607" cy="257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D8454FB9-FB4B-43D3-9A9A-EBBB7D6B9411}"/>
              </a:ext>
            </a:extLst>
          </p:cNvPr>
          <p:cNvCxnSpPr>
            <a:cxnSpLocks/>
            <a:stCxn id="44" idx="0"/>
            <a:endCxn id="45" idx="0"/>
          </p:cNvCxnSpPr>
          <p:nvPr/>
        </p:nvCxnSpPr>
        <p:spPr>
          <a:xfrm rot="16200000" flipH="1">
            <a:off x="2116394" y="4569121"/>
            <a:ext cx="189270" cy="2571135"/>
          </a:xfrm>
          <a:prstGeom prst="bentConnector3">
            <a:avLst>
              <a:gd name="adj1" fmla="val -81819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1D3CC111-58D4-487C-A8BD-044560694DA3}"/>
              </a:ext>
            </a:extLst>
          </p:cNvPr>
          <p:cNvSpPr/>
          <p:nvPr/>
        </p:nvSpPr>
        <p:spPr>
          <a:xfrm>
            <a:off x="6163076" y="1797370"/>
            <a:ext cx="355711" cy="310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4B45A29-DFDD-454C-A9D0-C12C87B09E8F}"/>
              </a:ext>
            </a:extLst>
          </p:cNvPr>
          <p:cNvSpPr/>
          <p:nvPr/>
        </p:nvSpPr>
        <p:spPr>
          <a:xfrm>
            <a:off x="6851193" y="1848988"/>
            <a:ext cx="355711" cy="315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7D7F3940-F081-482B-B44D-1978B5775DF8}"/>
              </a:ext>
            </a:extLst>
          </p:cNvPr>
          <p:cNvCxnSpPr>
            <a:cxnSpLocks/>
            <a:stCxn id="50" idx="0"/>
            <a:endCxn id="51" idx="0"/>
          </p:cNvCxnSpPr>
          <p:nvPr/>
        </p:nvCxnSpPr>
        <p:spPr>
          <a:xfrm rot="16200000" flipH="1">
            <a:off x="6659181" y="1479121"/>
            <a:ext cx="51618" cy="688117"/>
          </a:xfrm>
          <a:prstGeom prst="bentConnector3">
            <a:avLst>
              <a:gd name="adj1" fmla="val -442869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BCE9B3DC-97E1-4C0C-8111-9738BA9F6255}"/>
              </a:ext>
            </a:extLst>
          </p:cNvPr>
          <p:cNvSpPr/>
          <p:nvPr/>
        </p:nvSpPr>
        <p:spPr>
          <a:xfrm>
            <a:off x="4572000" y="5760053"/>
            <a:ext cx="169607" cy="257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FEA60D-2685-4B5B-926A-B7391F5D2200}"/>
              </a:ext>
            </a:extLst>
          </p:cNvPr>
          <p:cNvSpPr/>
          <p:nvPr/>
        </p:nvSpPr>
        <p:spPr>
          <a:xfrm>
            <a:off x="7983795" y="5971445"/>
            <a:ext cx="169607" cy="257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0F7CD54E-01D3-4CAE-A5C7-DE79B527CCCD}"/>
              </a:ext>
            </a:extLst>
          </p:cNvPr>
          <p:cNvCxnSpPr>
            <a:cxnSpLocks/>
            <a:stCxn id="60" idx="0"/>
            <a:endCxn id="61" idx="0"/>
          </p:cNvCxnSpPr>
          <p:nvPr/>
        </p:nvCxnSpPr>
        <p:spPr>
          <a:xfrm rot="16200000" flipH="1">
            <a:off x="6257005" y="4159852"/>
            <a:ext cx="211392" cy="3411795"/>
          </a:xfrm>
          <a:prstGeom prst="bentConnector3">
            <a:avLst>
              <a:gd name="adj1" fmla="val -7674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2B86F6C7-3DC2-4A11-AF83-5E662DA109D1}"/>
              </a:ext>
            </a:extLst>
          </p:cNvPr>
          <p:cNvSpPr/>
          <p:nvPr/>
        </p:nvSpPr>
        <p:spPr>
          <a:xfrm>
            <a:off x="6295245" y="2736922"/>
            <a:ext cx="355711" cy="310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417E4D5-1A5E-499C-B654-63829BCFA922}"/>
              </a:ext>
            </a:extLst>
          </p:cNvPr>
          <p:cNvSpPr/>
          <p:nvPr/>
        </p:nvSpPr>
        <p:spPr>
          <a:xfrm>
            <a:off x="7020236" y="2810662"/>
            <a:ext cx="355711" cy="315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E3E6D1F4-E670-40B3-B9DF-8454F7C4A52C}"/>
              </a:ext>
            </a:extLst>
          </p:cNvPr>
          <p:cNvCxnSpPr>
            <a:cxnSpLocks/>
            <a:stCxn id="63" idx="0"/>
            <a:endCxn id="64" idx="0"/>
          </p:cNvCxnSpPr>
          <p:nvPr/>
        </p:nvCxnSpPr>
        <p:spPr>
          <a:xfrm rot="16200000" flipH="1">
            <a:off x="6798726" y="2411297"/>
            <a:ext cx="73740" cy="724991"/>
          </a:xfrm>
          <a:prstGeom prst="bentConnector3">
            <a:avLst>
              <a:gd name="adj1" fmla="val -31000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0D059F64-5ABE-44E2-A496-CC71624BF61B}"/>
              </a:ext>
            </a:extLst>
          </p:cNvPr>
          <p:cNvSpPr/>
          <p:nvPr/>
        </p:nvSpPr>
        <p:spPr>
          <a:xfrm>
            <a:off x="5631567" y="3531401"/>
            <a:ext cx="2937246" cy="68038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77C69-1B7E-4212-BE4C-3EF8731C8203}"/>
              </a:ext>
            </a:extLst>
          </p:cNvPr>
          <p:cNvSpPr txBox="1"/>
          <p:nvPr/>
        </p:nvSpPr>
        <p:spPr>
          <a:xfrm>
            <a:off x="3776405" y="2854619"/>
            <a:ext cx="64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Re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A36DF9-7EF8-4529-868B-039CC6D850A7}"/>
              </a:ext>
            </a:extLst>
          </p:cNvPr>
          <p:cNvSpPr txBox="1"/>
          <p:nvPr/>
        </p:nvSpPr>
        <p:spPr>
          <a:xfrm>
            <a:off x="1677628" y="841153"/>
            <a:ext cx="64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Img</a:t>
            </a:r>
            <a:endParaRPr lang="en-US" i="1" dirty="0">
              <a:ln>
                <a:solidFill>
                  <a:srgbClr val="7030A0"/>
                </a:solidFill>
              </a:ln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5D7D9-9656-47CB-9CA4-CD60DBF092E3}"/>
              </a:ext>
            </a:extLst>
          </p:cNvPr>
          <p:cNvSpPr txBox="1"/>
          <p:nvPr/>
        </p:nvSpPr>
        <p:spPr>
          <a:xfrm>
            <a:off x="6080023" y="4263687"/>
            <a:ext cx="2040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Euler’s Formula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1C40A99-857F-4CB5-9C09-3A76EE930DB6}"/>
              </a:ext>
            </a:extLst>
          </p:cNvPr>
          <p:cNvCxnSpPr/>
          <p:nvPr/>
        </p:nvCxnSpPr>
        <p:spPr>
          <a:xfrm>
            <a:off x="3267626" y="2008825"/>
            <a:ext cx="1430594" cy="976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30F732C-962B-4A5A-8458-3AF0860FC7E9}"/>
              </a:ext>
            </a:extLst>
          </p:cNvPr>
          <p:cNvCxnSpPr/>
          <p:nvPr/>
        </p:nvCxnSpPr>
        <p:spPr>
          <a:xfrm>
            <a:off x="1567016" y="6223849"/>
            <a:ext cx="1430594" cy="976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458D482-9622-4289-A63C-8348291038F8}"/>
              </a:ext>
            </a:extLst>
          </p:cNvPr>
          <p:cNvCxnSpPr/>
          <p:nvPr/>
        </p:nvCxnSpPr>
        <p:spPr>
          <a:xfrm>
            <a:off x="5405002" y="6233618"/>
            <a:ext cx="1430594" cy="976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59FB648-364A-427B-ACBA-884BC53D05DB}"/>
              </a:ext>
            </a:extLst>
          </p:cNvPr>
          <p:cNvSpPr txBox="1"/>
          <p:nvPr/>
        </p:nvSpPr>
        <p:spPr>
          <a:xfrm>
            <a:off x="6964452" y="891473"/>
            <a:ext cx="1215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Use the chain rule!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C727412-7AE3-26A1-EA73-4141EB495235}"/>
                  </a:ext>
                </a:extLst>
              </p:cNvPr>
              <p:cNvSpPr txBox="1"/>
              <p:nvPr/>
            </p:nvSpPr>
            <p:spPr>
              <a:xfrm>
                <a:off x="7593483" y="2093248"/>
                <a:ext cx="861261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C727412-7AE3-26A1-EA73-4141EB495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483" y="2093248"/>
                <a:ext cx="861261" cy="32137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34B135-2145-6318-AF75-6DCC6723CC00}"/>
                  </a:ext>
                </a:extLst>
              </p:cNvPr>
              <p:cNvSpPr txBox="1"/>
              <p:nvPr/>
            </p:nvSpPr>
            <p:spPr>
              <a:xfrm>
                <a:off x="6488939" y="2291757"/>
                <a:ext cx="65665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34B135-2145-6318-AF75-6DCC6723C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8939" y="2291757"/>
                <a:ext cx="656654" cy="215444"/>
              </a:xfrm>
              <a:prstGeom prst="rect">
                <a:avLst/>
              </a:prstGeom>
              <a:blipFill>
                <a:blip r:embed="rId13"/>
                <a:stretch>
                  <a:fillRect l="-5556" r="-5556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8576F3C-93B9-9364-6A3A-00D771041EB8}"/>
              </a:ext>
            </a:extLst>
          </p:cNvPr>
          <p:cNvSpPr txBox="1"/>
          <p:nvPr/>
        </p:nvSpPr>
        <p:spPr>
          <a:xfrm>
            <a:off x="3178075" y="2123226"/>
            <a:ext cx="1849167" cy="58477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Polar Form </a:t>
            </a:r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of a Unit Complex Number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585147-FB2F-3F45-5808-4A84680CD0AD}"/>
              </a:ext>
            </a:extLst>
          </p:cNvPr>
          <p:cNvSpPr txBox="1"/>
          <p:nvPr/>
        </p:nvSpPr>
        <p:spPr>
          <a:xfrm>
            <a:off x="3309134" y="3590036"/>
            <a:ext cx="2049339" cy="58477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Exponential Form </a:t>
            </a:r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of a Unit Complex Number</a:t>
            </a:r>
          </a:p>
        </p:txBody>
      </p:sp>
    </p:spTree>
    <p:extLst>
      <p:ext uri="{BB962C8B-B14F-4D97-AF65-F5344CB8AC3E}">
        <p14:creationId xmlns:p14="http://schemas.microsoft.com/office/powerpoint/2010/main" val="321728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500"/>
                            </p:stCondLst>
                            <p:childTnLst>
                              <p:par>
                                <p:cTn id="10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5" grpId="0"/>
      <p:bldP spid="36" grpId="0"/>
      <p:bldP spid="37" grpId="0"/>
      <p:bldP spid="38" grpId="0"/>
      <p:bldP spid="40" grpId="0"/>
      <p:bldP spid="41" grpId="0"/>
      <p:bldP spid="66" grpId="0" animBg="1"/>
      <p:bldP spid="3" grpId="0"/>
      <p:bldP spid="5" grpId="0"/>
      <p:bldP spid="4" grpId="0"/>
      <p:bldP spid="7" grpId="0"/>
      <p:bldP spid="9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28E13B-99F1-471A-8262-1E2BE6F998EF}"/>
                  </a:ext>
                </a:extLst>
              </p:cNvPr>
              <p:cNvSpPr txBox="1"/>
              <p:nvPr/>
            </p:nvSpPr>
            <p:spPr>
              <a:xfrm>
                <a:off x="4818422" y="1621101"/>
                <a:ext cx="3696928" cy="672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28E13B-99F1-471A-8262-1E2BE6F99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422" y="1621101"/>
                <a:ext cx="3696928" cy="672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Euler's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996880-625B-48EC-9A4F-11CBE062C5A6}"/>
                  </a:ext>
                </a:extLst>
              </p:cNvPr>
              <p:cNvSpPr txBox="1"/>
              <p:nvPr/>
            </p:nvSpPr>
            <p:spPr>
              <a:xfrm>
                <a:off x="628650" y="1621100"/>
                <a:ext cx="3696928" cy="672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996880-625B-48EC-9A4F-11CBE062C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21100"/>
                <a:ext cx="3696928" cy="672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BAEDAD-8EB0-4B37-82D1-A5E07F11DF90}"/>
                  </a:ext>
                </a:extLst>
              </p:cNvPr>
              <p:cNvSpPr txBox="1"/>
              <p:nvPr/>
            </p:nvSpPr>
            <p:spPr>
              <a:xfrm>
                <a:off x="2174774" y="2536811"/>
                <a:ext cx="4794453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BAEDAD-8EB0-4B37-82D1-A5E07F11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774" y="2536811"/>
                <a:ext cx="4794453" cy="6521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9BAD45-53A6-4819-99CC-E83E18759442}"/>
                  </a:ext>
                </a:extLst>
              </p:cNvPr>
              <p:cNvSpPr txBox="1"/>
              <p:nvPr/>
            </p:nvSpPr>
            <p:spPr>
              <a:xfrm>
                <a:off x="1297550" y="3381153"/>
                <a:ext cx="6548900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9BAD45-53A6-4819-99CC-E83E18759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550" y="3381153"/>
                <a:ext cx="6548900" cy="6521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DE1947-39FA-49F1-8828-576679EB3040}"/>
                  </a:ext>
                </a:extLst>
              </p:cNvPr>
              <p:cNvSpPr txBox="1"/>
              <p:nvPr/>
            </p:nvSpPr>
            <p:spPr>
              <a:xfrm>
                <a:off x="1643524" y="4225495"/>
                <a:ext cx="5856953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+……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DE1947-39FA-49F1-8828-576679EB3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524" y="4225495"/>
                <a:ext cx="5856953" cy="6521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443019-7330-41A2-9436-20B1CCC5E806}"/>
                  </a:ext>
                </a:extLst>
              </p:cNvPr>
              <p:cNvSpPr txBox="1"/>
              <p:nvPr/>
            </p:nvSpPr>
            <p:spPr>
              <a:xfrm>
                <a:off x="1508329" y="5069838"/>
                <a:ext cx="6127342" cy="7242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6!</m:t>
                              </m:r>
                            </m:den>
                          </m:f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7!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443019-7330-41A2-9436-20B1CCC5E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329" y="5069838"/>
                <a:ext cx="6127342" cy="7242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91F8F4-0B7E-41E6-B50D-F8996C633941}"/>
                  </a:ext>
                </a:extLst>
              </p:cNvPr>
              <p:cNvSpPr txBox="1"/>
              <p:nvPr/>
            </p:nvSpPr>
            <p:spPr>
              <a:xfrm>
                <a:off x="3524021" y="5986316"/>
                <a:ext cx="2000163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91F8F4-0B7E-41E6-B50D-F8996C63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021" y="5986316"/>
                <a:ext cx="2000163" cy="285912"/>
              </a:xfrm>
              <a:prstGeom prst="rect">
                <a:avLst/>
              </a:prstGeom>
              <a:blipFill>
                <a:blip r:embed="rId10"/>
                <a:stretch>
                  <a:fillRect l="-1220" t="-4255" r="-91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E1DFA34-BC5E-4BA1-9B33-9DD3777A8E67}"/>
              </a:ext>
            </a:extLst>
          </p:cNvPr>
          <p:cNvSpPr/>
          <p:nvPr/>
        </p:nvSpPr>
        <p:spPr>
          <a:xfrm>
            <a:off x="3170903" y="5158326"/>
            <a:ext cx="162232" cy="167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0B5A98-F6F1-46D9-BE73-24CC872DCE50}"/>
              </a:ext>
            </a:extLst>
          </p:cNvPr>
          <p:cNvSpPr/>
          <p:nvPr/>
        </p:nvSpPr>
        <p:spPr>
          <a:xfrm>
            <a:off x="5658467" y="5159634"/>
            <a:ext cx="162232" cy="167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C418A8D-890F-46B4-BD75-3C4A209CD159}"/>
              </a:ext>
            </a:extLst>
          </p:cNvPr>
          <p:cNvCxnSpPr>
            <a:cxnSpLocks/>
            <a:stCxn id="11" idx="0"/>
            <a:endCxn id="3" idx="0"/>
          </p:cNvCxnSpPr>
          <p:nvPr/>
        </p:nvCxnSpPr>
        <p:spPr>
          <a:xfrm rot="16200000" flipH="1">
            <a:off x="1095953" y="3002261"/>
            <a:ext cx="3537226" cy="774905"/>
          </a:xfrm>
          <a:prstGeom prst="bentConnector5">
            <a:avLst>
              <a:gd name="adj1" fmla="val -6463"/>
              <a:gd name="adj2" fmla="val -261063"/>
              <a:gd name="adj3" fmla="val 9286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495717C-2117-4A32-A7CF-17CB54952AD3}"/>
              </a:ext>
            </a:extLst>
          </p:cNvPr>
          <p:cNvCxnSpPr>
            <a:cxnSpLocks/>
            <a:stCxn id="10" idx="0"/>
            <a:endCxn id="13" idx="0"/>
          </p:cNvCxnSpPr>
          <p:nvPr/>
        </p:nvCxnSpPr>
        <p:spPr>
          <a:xfrm rot="16200000" flipH="1" flipV="1">
            <a:off x="4433968" y="2926715"/>
            <a:ext cx="3538533" cy="927303"/>
          </a:xfrm>
          <a:prstGeom prst="bentConnector5">
            <a:avLst>
              <a:gd name="adj1" fmla="val -6460"/>
              <a:gd name="adj2" fmla="val -223990"/>
              <a:gd name="adj3" fmla="val 9347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81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2" grpId="0"/>
      <p:bldP spid="14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Numbers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179" y="4684038"/>
            <a:ext cx="2869804" cy="19025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008" y="4609226"/>
            <a:ext cx="2555813" cy="20521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716" y="1737102"/>
            <a:ext cx="1438095" cy="170476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001D89C-3AA7-7A64-0F45-F30C3F53ABFE}"/>
              </a:ext>
            </a:extLst>
          </p:cNvPr>
          <p:cNvGrpSpPr/>
          <p:nvPr/>
        </p:nvGrpSpPr>
        <p:grpSpPr>
          <a:xfrm>
            <a:off x="2800953" y="1463252"/>
            <a:ext cx="3109930" cy="2930493"/>
            <a:chOff x="3017035" y="1463252"/>
            <a:chExt cx="3109930" cy="293049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17035" y="1463252"/>
              <a:ext cx="3109930" cy="25602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2EACCAC-5E7E-4D5F-A408-499417E86352}"/>
                </a:ext>
              </a:extLst>
            </p:cNvPr>
            <p:cNvSpPr txBox="1"/>
            <p:nvPr/>
          </p:nvSpPr>
          <p:spPr>
            <a:xfrm>
              <a:off x="3575978" y="4024413"/>
              <a:ext cx="1740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rPr>
                <a:t>Argand Diagram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C45596-1A1D-C2E4-29CA-13EA405648AA}"/>
              </a:ext>
            </a:extLst>
          </p:cNvPr>
          <p:cNvGrpSpPr/>
          <p:nvPr/>
        </p:nvGrpSpPr>
        <p:grpSpPr>
          <a:xfrm>
            <a:off x="6485025" y="1517185"/>
            <a:ext cx="1870260" cy="2255665"/>
            <a:chOff x="6645090" y="1517185"/>
            <a:chExt cx="1870260" cy="225566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A431BB-F9F4-86B1-D6EE-B31342D52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94341" y="1517185"/>
              <a:ext cx="1336712" cy="167089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805F39B-9FA2-530A-303F-D2421C58E4B3}"/>
                </a:ext>
              </a:extLst>
            </p:cNvPr>
            <p:cNvSpPr txBox="1"/>
            <p:nvPr/>
          </p:nvSpPr>
          <p:spPr>
            <a:xfrm>
              <a:off x="6645090" y="3188075"/>
              <a:ext cx="18702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Jean-Robert Argand</a:t>
              </a:r>
            </a:p>
            <a:p>
              <a:pPr algn="ctr"/>
              <a:r>
                <a:rPr lang="en-US" sz="1600" dirty="0"/>
                <a:t>(1768-1822)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6B87802-83D9-27CD-B654-1A789A612F44}"/>
              </a:ext>
            </a:extLst>
          </p:cNvPr>
          <p:cNvSpPr txBox="1"/>
          <p:nvPr/>
        </p:nvSpPr>
        <p:spPr>
          <a:xfrm>
            <a:off x="6619953" y="4685461"/>
            <a:ext cx="2002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Polar Form </a:t>
            </a:r>
            <a:r>
              <a:rPr lang="en-US" sz="1600" dirty="0">
                <a:solidFill>
                  <a:srgbClr val="7030A0"/>
                </a:solidFill>
              </a:rPr>
              <a:t>of Complex Numbers</a:t>
            </a:r>
          </a:p>
        </p:txBody>
      </p:sp>
    </p:spTree>
    <p:extLst>
      <p:ext uri="{BB962C8B-B14F-4D97-AF65-F5344CB8AC3E}">
        <p14:creationId xmlns:p14="http://schemas.microsoft.com/office/powerpoint/2010/main" val="354076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4A83C9-3683-4F3E-AF2A-0BDE1D3C2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106" y="1854576"/>
            <a:ext cx="7151788" cy="45582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20A5E7-0DBB-95FA-EB35-1C1598C6D462}"/>
              </a:ext>
            </a:extLst>
          </p:cNvPr>
          <p:cNvSpPr/>
          <p:nvPr/>
        </p:nvSpPr>
        <p:spPr>
          <a:xfrm>
            <a:off x="3874760" y="1837053"/>
            <a:ext cx="3852670" cy="4519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6801B6-B3C9-4B06-8DE8-750B2F3D9A63}"/>
                  </a:ext>
                </a:extLst>
              </p:cNvPr>
              <p:cNvSpPr txBox="1"/>
              <p:nvPr/>
            </p:nvSpPr>
            <p:spPr>
              <a:xfrm>
                <a:off x="2356977" y="1371600"/>
                <a:ext cx="4430046" cy="41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</a:rPr>
                  <a:t>The difference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>
                    <a:solidFill>
                      <a:srgbClr val="FF0000"/>
                    </a:solidFill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𝒊𝒙</m:t>
                        </m:r>
                      </m:sup>
                    </m:sSup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6801B6-B3C9-4B06-8DE8-750B2F3D9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977" y="1371600"/>
                <a:ext cx="4430046" cy="410112"/>
              </a:xfrm>
              <a:prstGeom prst="rect">
                <a:avLst/>
              </a:prstGeom>
              <a:blipFill>
                <a:blip r:embed="rId4"/>
                <a:stretch>
                  <a:fillRect t="-4478" b="-26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DC1308-983D-4F45-B2F5-0535F7A8F028}"/>
                  </a:ext>
                </a:extLst>
              </p:cNvPr>
              <p:cNvSpPr txBox="1"/>
              <p:nvPr/>
            </p:nvSpPr>
            <p:spPr>
              <a:xfrm>
                <a:off x="5383161" y="2475055"/>
                <a:ext cx="5501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DC1308-983D-4F45-B2F5-0535F7A8F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161" y="2475055"/>
                <a:ext cx="55015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E14F42-86B5-4996-AE84-0BF7791EFAD6}"/>
                  </a:ext>
                </a:extLst>
              </p:cNvPr>
              <p:cNvSpPr txBox="1"/>
              <p:nvPr/>
            </p:nvSpPr>
            <p:spPr>
              <a:xfrm>
                <a:off x="5383161" y="4662732"/>
                <a:ext cx="5196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E14F42-86B5-4996-AE84-0BF7791E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161" y="4662732"/>
                <a:ext cx="51969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01C4F1F-C9BB-4848-A60C-FDD732A45FDA}"/>
              </a:ext>
            </a:extLst>
          </p:cNvPr>
          <p:cNvSpPr txBox="1"/>
          <p:nvPr/>
        </p:nvSpPr>
        <p:spPr>
          <a:xfrm>
            <a:off x="7329949" y="1909917"/>
            <a:ext cx="1437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Complex exponentials </a:t>
            </a:r>
            <a:r>
              <a:rPr lang="en-US" b="1" i="1" dirty="0">
                <a:solidFill>
                  <a:srgbClr val="7030A0"/>
                </a:solidFill>
              </a:rPr>
              <a:t>wave</a:t>
            </a:r>
            <a:r>
              <a:rPr lang="en-US" b="1" dirty="0">
                <a:solidFill>
                  <a:srgbClr val="7030A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7823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8" grpId="0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Rosalind Franklin – Helical Structure of DNA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1C4F1F-C9BB-4848-A60C-FDD732A45FDA}"/>
              </a:ext>
            </a:extLst>
          </p:cNvPr>
          <p:cNvSpPr txBox="1"/>
          <p:nvPr/>
        </p:nvSpPr>
        <p:spPr>
          <a:xfrm>
            <a:off x="4441412" y="1756891"/>
            <a:ext cx="3495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Complex exponentials </a:t>
            </a:r>
            <a:r>
              <a:rPr lang="en-US" b="1" i="1" dirty="0">
                <a:solidFill>
                  <a:srgbClr val="7030A0"/>
                </a:solidFill>
              </a:rPr>
              <a:t>wave</a:t>
            </a:r>
            <a:r>
              <a:rPr lang="en-US" b="1" dirty="0">
                <a:solidFill>
                  <a:srgbClr val="7030A0"/>
                </a:solidFill>
              </a:rPr>
              <a:t>!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66416B-095F-3BEE-3322-9996D9939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70" y="1527770"/>
            <a:ext cx="3981135" cy="39594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D8A710D-7D95-8D09-22B0-771760028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841" y="2168916"/>
            <a:ext cx="4652510" cy="337750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C00A1E1-3730-9F18-7C6E-12D8A0DC6F9E}"/>
              </a:ext>
            </a:extLst>
          </p:cNvPr>
          <p:cNvSpPr/>
          <p:nvPr/>
        </p:nvSpPr>
        <p:spPr>
          <a:xfrm>
            <a:off x="2070625" y="1707888"/>
            <a:ext cx="1360264" cy="31739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03616BB-4F92-FEE3-E9B5-B700AB027B1F}"/>
              </a:ext>
            </a:extLst>
          </p:cNvPr>
          <p:cNvSpPr/>
          <p:nvPr/>
        </p:nvSpPr>
        <p:spPr>
          <a:xfrm>
            <a:off x="4828831" y="4771719"/>
            <a:ext cx="2584609" cy="31739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9DAE210-2557-6E3A-B606-516731148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4037" y="3670637"/>
            <a:ext cx="4914286" cy="268571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3526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2" grpId="0" animBg="1"/>
      <p:bldP spid="2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98F9690F-5FB8-4AA7-B664-64EFFAE2070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euler_formula.py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B792D6-94F2-A123-C200-A2E563369D7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19" y="1468581"/>
            <a:ext cx="8304762" cy="462857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8F81506-1D3B-E678-A278-C2DBB64834DE}"/>
              </a:ext>
            </a:extLst>
          </p:cNvPr>
          <p:cNvGrpSpPr/>
          <p:nvPr/>
        </p:nvGrpSpPr>
        <p:grpSpPr>
          <a:xfrm>
            <a:off x="2263643" y="1886830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D9567CF-1798-9560-8937-7A1E2C3356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4CFF5A-18BF-9B81-3B03-F65377F825A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AF255F6-D614-413D-6598-B5EB895747EA}"/>
              </a:ext>
            </a:extLst>
          </p:cNvPr>
          <p:cNvGrpSpPr/>
          <p:nvPr/>
        </p:nvGrpSpPr>
        <p:grpSpPr>
          <a:xfrm>
            <a:off x="3391405" y="2342864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1B2FB89-3725-5A95-FD1F-6A4BC4FE0B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B893E4-896E-8F7D-6760-4E52E1E5C51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7DD6B7-2513-02FE-DE0F-A6D35EF0C075}"/>
              </a:ext>
            </a:extLst>
          </p:cNvPr>
          <p:cNvGrpSpPr/>
          <p:nvPr/>
        </p:nvGrpSpPr>
        <p:grpSpPr>
          <a:xfrm>
            <a:off x="2996827" y="2571010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F214DD-C87E-32ED-1DC8-192E05FFF21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64D9FE7-69A7-FEAF-4D6C-AAE33718A3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F63CBCC-E2B6-AB63-E3C3-34DE90D8D081}"/>
              </a:ext>
            </a:extLst>
          </p:cNvPr>
          <p:cNvGrpSpPr/>
          <p:nvPr/>
        </p:nvGrpSpPr>
        <p:grpSpPr>
          <a:xfrm>
            <a:off x="3072407" y="2799156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04ABB6-47DF-BD8E-DC23-26328BE0EB3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E4CEAFC-EF9C-3DFC-E20E-84B35D0882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2AE4B5-EFD5-F318-70E0-4D0B0677057F}"/>
              </a:ext>
            </a:extLst>
          </p:cNvPr>
          <p:cNvGrpSpPr/>
          <p:nvPr/>
        </p:nvGrpSpPr>
        <p:grpSpPr>
          <a:xfrm>
            <a:off x="3072407" y="3027301"/>
            <a:ext cx="1068643" cy="369332"/>
            <a:chOff x="3647644" y="5359159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4E975AE-26C9-B641-A758-E05196B163D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A4ACAA7-DBC0-72EC-181A-E60AD9B7B1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DF4F66F-9608-3548-7E64-1A566E533414}"/>
              </a:ext>
            </a:extLst>
          </p:cNvPr>
          <p:cNvGrpSpPr/>
          <p:nvPr/>
        </p:nvGrpSpPr>
        <p:grpSpPr>
          <a:xfrm>
            <a:off x="5180655" y="4222798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A5068F6-7EE0-3238-B99C-A479BF7A3B5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D3B19EE-2F46-6591-96D8-D48C184A94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14D82AC-CEAB-2ED7-2265-8D84D948D106}"/>
              </a:ext>
            </a:extLst>
          </p:cNvPr>
          <p:cNvGrpSpPr/>
          <p:nvPr/>
        </p:nvGrpSpPr>
        <p:grpSpPr>
          <a:xfrm>
            <a:off x="2418501" y="4720219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D042372-CBE3-3726-F82D-107301BF729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166AF28-3F1E-BCFC-BD52-992E9DACEE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F75BB75-8FEF-9254-4FAF-A84A1D87B34C}"/>
              </a:ext>
            </a:extLst>
          </p:cNvPr>
          <p:cNvGrpSpPr/>
          <p:nvPr/>
        </p:nvGrpSpPr>
        <p:grpSpPr>
          <a:xfrm>
            <a:off x="3072407" y="5539575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30CE0D-42D8-B347-4CC8-BF803FCA343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C18D88C-D199-A770-2027-0BCF27C4F1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374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98F9690F-5FB8-4AA7-B664-64EFFAE2070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euler_formula.py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B4D62E-15FB-480C-9308-F169B3C22C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71" y="1614714"/>
            <a:ext cx="7942857" cy="362857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DF9726F-A59D-2F86-AC4F-D3DECE61E0D3}"/>
              </a:ext>
            </a:extLst>
          </p:cNvPr>
          <p:cNvGrpSpPr/>
          <p:nvPr/>
        </p:nvGrpSpPr>
        <p:grpSpPr>
          <a:xfrm>
            <a:off x="3631464" y="1663339"/>
            <a:ext cx="1076632" cy="369332"/>
            <a:chOff x="4968362" y="2079211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22FF871-6D88-44AC-001F-52E09FEA52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B481E43-8EFA-36D3-9B26-4B82DB6BFF4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91FA008-2E80-A9C5-7116-BA4F2F2C792B}"/>
              </a:ext>
            </a:extLst>
          </p:cNvPr>
          <p:cNvGrpSpPr/>
          <p:nvPr/>
        </p:nvGrpSpPr>
        <p:grpSpPr>
          <a:xfrm>
            <a:off x="3947383" y="2114205"/>
            <a:ext cx="1076632" cy="369332"/>
            <a:chOff x="4704120" y="2356972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09BFF41-C2B9-EDBC-13D4-DC80226499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942298B-C805-37AC-1586-BC321ECB250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8824E86-E756-00A6-A505-6D10354940ED}"/>
              </a:ext>
            </a:extLst>
          </p:cNvPr>
          <p:cNvGrpSpPr/>
          <p:nvPr/>
        </p:nvGrpSpPr>
        <p:grpSpPr>
          <a:xfrm>
            <a:off x="6021533" y="2344213"/>
            <a:ext cx="1068643" cy="369332"/>
            <a:chOff x="3647644" y="4910075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632EE94-0AF0-6807-8198-FC13C28FFC5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8B704C0-E63F-5C37-ED9B-493E175D84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DB22A7E-05A3-B349-DEC8-1EA484453BE7}"/>
              </a:ext>
            </a:extLst>
          </p:cNvPr>
          <p:cNvGrpSpPr/>
          <p:nvPr/>
        </p:nvGrpSpPr>
        <p:grpSpPr>
          <a:xfrm>
            <a:off x="3291398" y="3045203"/>
            <a:ext cx="1064340" cy="369332"/>
            <a:chOff x="3647644" y="5421073"/>
            <a:chExt cx="1064340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6E505B7-8129-C069-421F-11639F39A6C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A435940-B60D-BECC-21FB-9E9F4487FF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139C783-CE53-9927-C17B-3EF1B52C94EB}"/>
              </a:ext>
            </a:extLst>
          </p:cNvPr>
          <p:cNvGrpSpPr/>
          <p:nvPr/>
        </p:nvGrpSpPr>
        <p:grpSpPr>
          <a:xfrm>
            <a:off x="3926180" y="3493439"/>
            <a:ext cx="1068643" cy="369332"/>
            <a:chOff x="3647644" y="5359159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B81DD83-4671-6AD2-F56F-B8CDEA9F774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519ED67-5CE3-5F9C-173D-3A70635075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F83F234-D94B-442E-BE4B-A4A5C4E81231}"/>
              </a:ext>
            </a:extLst>
          </p:cNvPr>
          <p:cNvGrpSpPr/>
          <p:nvPr/>
        </p:nvGrpSpPr>
        <p:grpSpPr>
          <a:xfrm>
            <a:off x="3845881" y="4160866"/>
            <a:ext cx="1076632" cy="369332"/>
            <a:chOff x="2157212" y="5356391"/>
            <a:chExt cx="1076632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ED1E86C-CCAB-5AE2-825E-FBD2CA3FF8C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3236909-A12D-409E-9F05-772531E938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2CB6B5F-944D-E260-6A53-3AC163165CE5}"/>
              </a:ext>
            </a:extLst>
          </p:cNvPr>
          <p:cNvGrpSpPr/>
          <p:nvPr/>
        </p:nvGrpSpPr>
        <p:grpSpPr>
          <a:xfrm>
            <a:off x="4504049" y="4393925"/>
            <a:ext cx="1076632" cy="369332"/>
            <a:chOff x="2157212" y="5356391"/>
            <a:chExt cx="1076632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C0B6C7B-3F16-1C61-6483-363356CE7BD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098C48F-DB76-D710-13C1-E0BE99CF5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D61C0A8-4804-11DF-26C4-0834B58DEB8E}"/>
              </a:ext>
            </a:extLst>
          </p:cNvPr>
          <p:cNvGrpSpPr/>
          <p:nvPr/>
        </p:nvGrpSpPr>
        <p:grpSpPr>
          <a:xfrm>
            <a:off x="2977468" y="5161448"/>
            <a:ext cx="852246" cy="582451"/>
            <a:chOff x="2160676" y="5102521"/>
            <a:chExt cx="852246" cy="58245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6807C33-5540-AB92-E31D-7230DABF5140}"/>
                </a:ext>
              </a:extLst>
            </p:cNvPr>
            <p:cNvSpPr txBox="1"/>
            <p:nvPr/>
          </p:nvSpPr>
          <p:spPr>
            <a:xfrm>
              <a:off x="2629464" y="5315640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A698CB1-6CF9-6377-BE78-782D79BC92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60676" y="5102521"/>
              <a:ext cx="528992" cy="31512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532A392-58CC-650E-3739-75A7BFDAA366}"/>
              </a:ext>
            </a:extLst>
          </p:cNvPr>
          <p:cNvGrpSpPr/>
          <p:nvPr/>
        </p:nvGrpSpPr>
        <p:grpSpPr>
          <a:xfrm>
            <a:off x="4411055" y="3708334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7C0B716-EDCB-18CC-EB46-165EE12BF15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8E0A89D-DC67-A8BD-4B5B-1B7858248B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89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98F9690F-5FB8-4AA7-B664-64EFFAE2070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euler_formula.py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BA2A93-80CA-1D4F-B4BE-1579193C024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19" y="1340493"/>
            <a:ext cx="7704762" cy="515238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CCDB924-226E-62E3-1953-EC2CC8F1259E}"/>
              </a:ext>
            </a:extLst>
          </p:cNvPr>
          <p:cNvGrpSpPr/>
          <p:nvPr/>
        </p:nvGrpSpPr>
        <p:grpSpPr>
          <a:xfrm>
            <a:off x="6105110" y="1258020"/>
            <a:ext cx="2763079" cy="923330"/>
            <a:chOff x="255607" y="4733522"/>
            <a:chExt cx="2763079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F5F8779-0688-3FEE-4722-0D44C2638ECA}"/>
                </a:ext>
              </a:extLst>
            </p:cNvPr>
            <p:cNvSpPr txBox="1"/>
            <p:nvPr/>
          </p:nvSpPr>
          <p:spPr>
            <a:xfrm>
              <a:off x="837954" y="4733522"/>
              <a:ext cx="218073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Convert complex exponential to Argand coordinates</a:t>
              </a: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D3D28EAC-DDD3-CD8D-EB6F-81CC88BE8CC8}"/>
                </a:ext>
              </a:extLst>
            </p:cNvPr>
            <p:cNvSpPr/>
            <p:nvPr/>
          </p:nvSpPr>
          <p:spPr>
            <a:xfrm rot="10800000">
              <a:off x="255607" y="5084765"/>
              <a:ext cx="790629" cy="22084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654EF5-CB36-9121-D5C6-7351E1AEE189}"/>
              </a:ext>
            </a:extLst>
          </p:cNvPr>
          <p:cNvGrpSpPr/>
          <p:nvPr/>
        </p:nvGrpSpPr>
        <p:grpSpPr>
          <a:xfrm>
            <a:off x="3483186" y="1313625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AB0E05F-069C-8A82-ED66-64E9B0AC9B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570808E-8F4B-DB82-0616-5A98A170332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4D610CF-75EE-7FC3-5383-769F86FF0D8E}"/>
              </a:ext>
            </a:extLst>
          </p:cNvPr>
          <p:cNvGrpSpPr/>
          <p:nvPr/>
        </p:nvGrpSpPr>
        <p:grpSpPr>
          <a:xfrm>
            <a:off x="4489638" y="1771280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0E0F53C-AF53-5D7C-F4D1-7E2AC375AA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989FD16-9796-2780-FBBD-EB31B8D9D60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17E1C5E-2C0A-9F04-A344-2836917186BA}"/>
              </a:ext>
            </a:extLst>
          </p:cNvPr>
          <p:cNvGrpSpPr/>
          <p:nvPr/>
        </p:nvGrpSpPr>
        <p:grpSpPr>
          <a:xfrm>
            <a:off x="4176360" y="2053930"/>
            <a:ext cx="1068643" cy="369332"/>
            <a:chOff x="3647644" y="4910075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945A8E-EE86-17FB-0DE1-296BC4D792F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59D0F5D-49E6-541F-478E-AAB3A12F29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4B430CD-8DA0-68D9-5B09-4D45B4708107}"/>
              </a:ext>
            </a:extLst>
          </p:cNvPr>
          <p:cNvGrpSpPr/>
          <p:nvPr/>
        </p:nvGrpSpPr>
        <p:grpSpPr>
          <a:xfrm>
            <a:off x="4109186" y="2932618"/>
            <a:ext cx="1064340" cy="369332"/>
            <a:chOff x="3647644" y="5421073"/>
            <a:chExt cx="1064340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4685265-C1A7-E36A-5BD1-994CE23F766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D32534B-AE93-6F70-00DF-B90EFA9272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8650F77-968A-3A88-2580-7CE1CDE45BE0}"/>
              </a:ext>
            </a:extLst>
          </p:cNvPr>
          <p:cNvGrpSpPr/>
          <p:nvPr/>
        </p:nvGrpSpPr>
        <p:grpSpPr>
          <a:xfrm>
            <a:off x="3204565" y="3603838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F994E3-FA98-9442-F504-EC45C624FBB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62B2B2A-D449-08DF-A4BD-D5887221D3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1A7BE3C-CD10-C2BF-809A-C2184E36F05A}"/>
              </a:ext>
            </a:extLst>
          </p:cNvPr>
          <p:cNvSpPr/>
          <p:nvPr/>
        </p:nvSpPr>
        <p:spPr>
          <a:xfrm>
            <a:off x="3037924" y="3452810"/>
            <a:ext cx="3043789" cy="22084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9CE2034-2EA8-6A4A-FDF3-4B6DD982D207}"/>
              </a:ext>
            </a:extLst>
          </p:cNvPr>
          <p:cNvGrpSpPr/>
          <p:nvPr/>
        </p:nvGrpSpPr>
        <p:grpSpPr>
          <a:xfrm>
            <a:off x="5173526" y="4267871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600299F-4401-8F42-538A-D1A76D2157F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1E38170-852A-93E0-C732-6ACAB4915D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3D0E580-75BB-A0D1-6E07-78FF823A42A5}"/>
              </a:ext>
            </a:extLst>
          </p:cNvPr>
          <p:cNvGrpSpPr/>
          <p:nvPr/>
        </p:nvGrpSpPr>
        <p:grpSpPr>
          <a:xfrm>
            <a:off x="5520113" y="4960053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5C33A01-01EF-0F9A-7ED6-1D0A940119F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68C6F7E-554F-0EA1-C4DE-05F8C2AAC3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ADA4797-6E39-DC86-A9CD-33192A03C34F}"/>
              </a:ext>
            </a:extLst>
          </p:cNvPr>
          <p:cNvGrpSpPr/>
          <p:nvPr/>
        </p:nvGrpSpPr>
        <p:grpSpPr>
          <a:xfrm>
            <a:off x="5543397" y="5632085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D01043E-30D8-2337-9B5D-4BA9BFBE5B7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0C7C1D8-0407-627A-9651-4D815B8BF3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535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F2D970-11E8-BF33-A943-6F3E123F21F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57" y="1573721"/>
            <a:ext cx="8114286" cy="395238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98F9690F-5FB8-4AA7-B664-64EFFAE2070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euler_formula.py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2188196-E7B3-38D2-40B4-BEAC2A922032}"/>
              </a:ext>
            </a:extLst>
          </p:cNvPr>
          <p:cNvGrpSpPr/>
          <p:nvPr/>
        </p:nvGrpSpPr>
        <p:grpSpPr>
          <a:xfrm>
            <a:off x="3359411" y="1573721"/>
            <a:ext cx="1076632" cy="369332"/>
            <a:chOff x="4968362" y="2079211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FAAAAB7-6E48-8AEF-25A5-9F7883E812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FC92857-24B1-CB84-6102-2B2C5122BE4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1C9568C-28BC-3B1F-DE84-F47D2EE05748}"/>
              </a:ext>
            </a:extLst>
          </p:cNvPr>
          <p:cNvGrpSpPr/>
          <p:nvPr/>
        </p:nvGrpSpPr>
        <p:grpSpPr>
          <a:xfrm>
            <a:off x="4631030" y="1504477"/>
            <a:ext cx="2763079" cy="923330"/>
            <a:chOff x="255607" y="4733522"/>
            <a:chExt cx="2763079" cy="92333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DFE5EA-9D1E-C96F-6314-4A1A89537933}"/>
                </a:ext>
              </a:extLst>
            </p:cNvPr>
            <p:cNvSpPr txBox="1"/>
            <p:nvPr/>
          </p:nvSpPr>
          <p:spPr>
            <a:xfrm>
              <a:off x="837954" y="4733522"/>
              <a:ext cx="218073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Convert Argand coordinates to complex exponential</a:t>
              </a:r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5AB6A7DE-184F-77E3-E248-846E8ABB8397}"/>
                </a:ext>
              </a:extLst>
            </p:cNvPr>
            <p:cNvSpPr/>
            <p:nvPr/>
          </p:nvSpPr>
          <p:spPr>
            <a:xfrm rot="10800000">
              <a:off x="255607" y="5084765"/>
              <a:ext cx="790629" cy="22084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9B9DF7E-861C-4614-39FA-37D15581D1E0}"/>
              </a:ext>
            </a:extLst>
          </p:cNvPr>
          <p:cNvGrpSpPr/>
          <p:nvPr/>
        </p:nvGrpSpPr>
        <p:grpSpPr>
          <a:xfrm>
            <a:off x="2754846" y="2020690"/>
            <a:ext cx="1076632" cy="369332"/>
            <a:chOff x="4704120" y="2356972"/>
            <a:chExt cx="1076632" cy="369332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F3E08EE-0DCD-8E05-87DF-4CC961B26B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2B5966D-19DE-C5F9-5097-61F2B88997F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5B14FB8-D90E-62A5-872C-7776D9DC4DD3}"/>
              </a:ext>
            </a:extLst>
          </p:cNvPr>
          <p:cNvGrpSpPr/>
          <p:nvPr/>
        </p:nvGrpSpPr>
        <p:grpSpPr>
          <a:xfrm>
            <a:off x="2664505" y="2259458"/>
            <a:ext cx="1068643" cy="369332"/>
            <a:chOff x="3647644" y="4910075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9E76508-ED0A-E443-5182-64456B2E9A8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3D266C4-5DE0-9E58-CABB-F7AF639A45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1D8871B-DADD-6CE8-880A-FB83634FBAE8}"/>
              </a:ext>
            </a:extLst>
          </p:cNvPr>
          <p:cNvGrpSpPr/>
          <p:nvPr/>
        </p:nvGrpSpPr>
        <p:grpSpPr>
          <a:xfrm>
            <a:off x="4859235" y="2497051"/>
            <a:ext cx="1064340" cy="369332"/>
            <a:chOff x="3647644" y="5421073"/>
            <a:chExt cx="1064340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E80FCA8-C633-0A53-E25C-59B427F0ADC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2AE344A-5862-E5EE-32F5-CF3F919523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ED7E596-B764-B0B4-84C2-AD4A37FB1941}"/>
              </a:ext>
            </a:extLst>
          </p:cNvPr>
          <p:cNvGrpSpPr/>
          <p:nvPr/>
        </p:nvGrpSpPr>
        <p:grpSpPr>
          <a:xfrm>
            <a:off x="5844899" y="2714815"/>
            <a:ext cx="1068643" cy="369332"/>
            <a:chOff x="3647644" y="5359159"/>
            <a:chExt cx="1068643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476DC6-97F3-BB19-C495-7513CE2B6B9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BC19E8A-6F6C-5949-3939-B90D9D9DD5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AC3EBB0-4353-D89C-C762-91125C57C524}"/>
              </a:ext>
            </a:extLst>
          </p:cNvPr>
          <p:cNvGrpSpPr/>
          <p:nvPr/>
        </p:nvGrpSpPr>
        <p:grpSpPr>
          <a:xfrm>
            <a:off x="4513468" y="2932535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16EF682-CA14-A5FE-46DD-8B7B40691BB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FB3EE28-37A4-313F-5C3E-BBDB934EA4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03A816B-3B46-D0A7-8ACD-A07320F95768}"/>
              </a:ext>
            </a:extLst>
          </p:cNvPr>
          <p:cNvGrpSpPr/>
          <p:nvPr/>
        </p:nvGrpSpPr>
        <p:grpSpPr>
          <a:xfrm>
            <a:off x="3782603" y="3429000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9AE6B53-B3CD-D272-6F80-FFFC12DB4F1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A74227C-20FF-9BD3-4C25-6EFCE5EEEE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7893BCC-8432-CFE8-B13B-6EE026298356}"/>
              </a:ext>
            </a:extLst>
          </p:cNvPr>
          <p:cNvGrpSpPr/>
          <p:nvPr/>
        </p:nvGrpSpPr>
        <p:grpSpPr>
          <a:xfrm>
            <a:off x="3101433" y="4087395"/>
            <a:ext cx="1076632" cy="369332"/>
            <a:chOff x="2157212" y="5356391"/>
            <a:chExt cx="1076632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28CC777-B930-50F1-B4B4-E317918BBE6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722B78D6-677C-E7A8-1509-913073D967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F4CE89C-817C-83CB-6168-9EC44082630F}"/>
              </a:ext>
            </a:extLst>
          </p:cNvPr>
          <p:cNvGrpSpPr/>
          <p:nvPr/>
        </p:nvGrpSpPr>
        <p:grpSpPr>
          <a:xfrm>
            <a:off x="6890871" y="4762877"/>
            <a:ext cx="1076632" cy="369332"/>
            <a:chOff x="2157212" y="5356391"/>
            <a:chExt cx="1076632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2CAD162-3EE1-1C8A-BE6E-83EDCC2059B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31B191AC-6DD0-2699-E2CA-08C42A479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727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19340F-77C5-BE76-5519-870EB7CCE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123" y="1510298"/>
            <a:ext cx="5132720" cy="48856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 </a:t>
            </a:r>
            <a:r>
              <a:rPr lang="en-US" sz="3200" dirty="0">
                <a:latin typeface="+mn-lt"/>
              </a:rPr>
              <a:t>euler_formula.py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Speech Bubble: Rectangle with Corners Rounded 18">
                <a:extLst>
                  <a:ext uri="{FF2B5EF4-FFF2-40B4-BE49-F238E27FC236}">
                    <a16:creationId xmlns:a16="http://schemas.microsoft.com/office/drawing/2014/main" id="{987D89E4-D51A-4CA3-8BC2-4CCC7886E5EF}"/>
                  </a:ext>
                </a:extLst>
              </p:cNvPr>
              <p:cNvSpPr/>
              <p:nvPr/>
            </p:nvSpPr>
            <p:spPr>
              <a:xfrm>
                <a:off x="2496830" y="2046785"/>
                <a:ext cx="2075170" cy="633816"/>
              </a:xfrm>
              <a:prstGeom prst="wedgeRoundRectCallout">
                <a:avLst>
                  <a:gd name="adj1" fmla="val 74066"/>
                  <a:gd name="adj2" fmla="val 17835"/>
                  <a:gd name="adj3" fmla="val 1666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is just a limitless rising curve</a:t>
                </a:r>
              </a:p>
            </p:txBody>
          </p:sp>
        </mc:Choice>
        <mc:Fallback xmlns="">
          <p:sp>
            <p:nvSpPr>
              <p:cNvPr id="19" name="Speech Bubble: Rectangle with Corners Rounded 18">
                <a:extLst>
                  <a:ext uri="{FF2B5EF4-FFF2-40B4-BE49-F238E27FC236}">
                    <a16:creationId xmlns:a16="http://schemas.microsoft.com/office/drawing/2014/main" id="{987D89E4-D51A-4CA3-8BC2-4CCC7886E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830" y="2046785"/>
                <a:ext cx="2075170" cy="633816"/>
              </a:xfrm>
              <a:prstGeom prst="wedgeRoundRectCallout">
                <a:avLst>
                  <a:gd name="adj1" fmla="val 74066"/>
                  <a:gd name="adj2" fmla="val 17835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Speech Bubble: Rectangle with Corners Rounded 19">
                <a:extLst>
                  <a:ext uri="{FF2B5EF4-FFF2-40B4-BE49-F238E27FC236}">
                    <a16:creationId xmlns:a16="http://schemas.microsoft.com/office/drawing/2014/main" id="{140A318F-5347-4D8B-9F19-4BE15CC30461}"/>
                  </a:ext>
                </a:extLst>
              </p:cNvPr>
              <p:cNvSpPr/>
              <p:nvPr/>
            </p:nvSpPr>
            <p:spPr>
              <a:xfrm>
                <a:off x="6007126" y="4532825"/>
                <a:ext cx="1990126" cy="862941"/>
              </a:xfrm>
              <a:prstGeom prst="wedgeRoundRectCallout">
                <a:avLst>
                  <a:gd name="adj1" fmla="val -75591"/>
                  <a:gd name="adj2" fmla="val -46108"/>
                  <a:gd name="adj3" fmla="val 1666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keeps looping, forever locked in a unit circle</a:t>
                </a:r>
              </a:p>
            </p:txBody>
          </p:sp>
        </mc:Choice>
        <mc:Fallback xmlns="">
          <p:sp>
            <p:nvSpPr>
              <p:cNvPr id="20" name="Speech Bubble: Rectangle with Corners Rounded 19">
                <a:extLst>
                  <a:ext uri="{FF2B5EF4-FFF2-40B4-BE49-F238E27FC236}">
                    <a16:creationId xmlns:a16="http://schemas.microsoft.com/office/drawing/2014/main" id="{140A318F-5347-4D8B-9F19-4BE15CC304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126" y="4532825"/>
                <a:ext cx="1990126" cy="862941"/>
              </a:xfrm>
              <a:prstGeom prst="wedgeRoundRectCallout">
                <a:avLst>
                  <a:gd name="adj1" fmla="val -75591"/>
                  <a:gd name="adj2" fmla="val -46108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6F1951-5910-4F0C-A2F5-850264776A66}"/>
                  </a:ext>
                </a:extLst>
              </p:cNvPr>
              <p:cNvSpPr txBox="1"/>
              <p:nvPr/>
            </p:nvSpPr>
            <p:spPr>
              <a:xfrm>
                <a:off x="331839" y="1614948"/>
                <a:ext cx="16813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US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</m:t>
                      </m:r>
                    </m:oMath>
                  </m:oMathPara>
                </a14:m>
                <a:endParaRPr 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US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</m:t>
                      </m:r>
                    </m:oMath>
                  </m:oMathPara>
                </a14:m>
                <a:endParaRPr 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6F1951-5910-4F0C-A2F5-850264776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39" y="1614948"/>
                <a:ext cx="1681316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520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655AB19-210F-DD8B-1D80-A8932C515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123" y="1510298"/>
            <a:ext cx="5132720" cy="488561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euler_formula.py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DB6DEE-AE8B-4740-BD50-20435C18B4CA}"/>
                  </a:ext>
                </a:extLst>
              </p:cNvPr>
              <p:cNvSpPr txBox="1"/>
              <p:nvPr/>
            </p:nvSpPr>
            <p:spPr>
              <a:xfrm>
                <a:off x="700919" y="4310671"/>
                <a:ext cx="2580597" cy="31598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20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20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−1.5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12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2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3.25</m:t>
                          </m:r>
                        </m:e>
                      </m:rad>
                      <m:r>
                        <a:rPr lang="en-US" sz="12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=1.803</m:t>
                      </m:r>
                    </m:oMath>
                  </m:oMathPara>
                </a14:m>
                <a:endParaRPr lang="en-US" sz="12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DB6DEE-AE8B-4740-BD50-20435C18B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19" y="4310671"/>
                <a:ext cx="2580597" cy="3159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1CA1281-4702-4D1F-897F-E28421FBD881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281516" y="4468663"/>
            <a:ext cx="1002890" cy="132834"/>
          </a:xfrm>
          <a:prstGeom prst="straightConnector1">
            <a:avLst/>
          </a:prstGeom>
          <a:ln w="28575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053FA2-646A-4150-8E5E-78C79965B2D5}"/>
                  </a:ext>
                </a:extLst>
              </p:cNvPr>
              <p:cNvSpPr txBox="1"/>
              <p:nvPr/>
            </p:nvSpPr>
            <p:spPr>
              <a:xfrm>
                <a:off x="5066318" y="4281421"/>
                <a:ext cx="2954652" cy="5073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2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func>
                        <m:funcPr>
                          <m:ctrlPr>
                            <a:rPr lang="en-US" sz="120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120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200" i="0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120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sz="120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−1.5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1200" b="0" i="1" smtClean="0">
                                          <a:ln>
                                            <a:solidFill>
                                              <a:srgbClr val="7030A0"/>
                                            </a:solidFill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200" b="0" i="1" smtClean="0">
                                          <a:ln>
                                            <a:solidFill>
                                              <a:srgbClr val="7030A0"/>
                                            </a:solidFill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3.25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US" sz="12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</m:e>
                      </m:func>
                      <m:r>
                        <a:rPr lang="en-US" sz="12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2.159</m:t>
                      </m:r>
                    </m:oMath>
                  </m:oMathPara>
                </a14:m>
                <a:endParaRPr lang="en-US" sz="12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053FA2-646A-4150-8E5E-78C79965B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318" y="4281421"/>
                <a:ext cx="2954652" cy="5073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c 11">
            <a:extLst>
              <a:ext uri="{FF2B5EF4-FFF2-40B4-BE49-F238E27FC236}">
                <a16:creationId xmlns:a16="http://schemas.microsoft.com/office/drawing/2014/main" id="{FC538DFB-0FD5-4D37-A62C-FCC7650E83A8}"/>
              </a:ext>
            </a:extLst>
          </p:cNvPr>
          <p:cNvSpPr/>
          <p:nvPr/>
        </p:nvSpPr>
        <p:spPr>
          <a:xfrm rot="14294870">
            <a:off x="4287212" y="3432523"/>
            <a:ext cx="791243" cy="762722"/>
          </a:xfrm>
          <a:prstGeom prst="arc">
            <a:avLst>
              <a:gd name="adj1" fmla="val 8154623"/>
              <a:gd name="adj2" fmla="val 13917870"/>
            </a:avLst>
          </a:prstGeom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1B800F-638C-4FC6-B78C-418D6032EA17}"/>
                  </a:ext>
                </a:extLst>
              </p:cNvPr>
              <p:cNvSpPr txBox="1"/>
              <p:nvPr/>
            </p:nvSpPr>
            <p:spPr>
              <a:xfrm>
                <a:off x="4790542" y="3905547"/>
                <a:ext cx="146322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1B800F-638C-4FC6-B78C-418D6032E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542" y="3905547"/>
                <a:ext cx="146322" cy="2154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A420168-1583-410D-8238-88976B6F9B5C}"/>
              </a:ext>
            </a:extLst>
          </p:cNvPr>
          <p:cNvCxnSpPr>
            <a:cxnSpLocks/>
          </p:cNvCxnSpPr>
          <p:nvPr/>
        </p:nvCxnSpPr>
        <p:spPr>
          <a:xfrm flipH="1" flipV="1">
            <a:off x="4936864" y="4139761"/>
            <a:ext cx="320936" cy="407899"/>
          </a:xfrm>
          <a:prstGeom prst="straightConnector1">
            <a:avLst/>
          </a:prstGeom>
          <a:ln w="28575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51F4AA-840C-4C43-97B8-F0E9C28A192F}"/>
                  </a:ext>
                </a:extLst>
              </p:cNvPr>
              <p:cNvSpPr txBox="1"/>
              <p:nvPr/>
            </p:nvSpPr>
            <p:spPr>
              <a:xfrm>
                <a:off x="331839" y="1614948"/>
                <a:ext cx="16813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51F4AA-840C-4C43-97B8-F0E9C28A1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39" y="1614948"/>
                <a:ext cx="168131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19D887B6-3F62-498C-8C4B-55B67E8421C1}"/>
              </a:ext>
            </a:extLst>
          </p:cNvPr>
          <p:cNvSpPr/>
          <p:nvPr/>
        </p:nvSpPr>
        <p:spPr>
          <a:xfrm>
            <a:off x="6943456" y="1199892"/>
            <a:ext cx="2033458" cy="862941"/>
          </a:xfrm>
          <a:prstGeom prst="wedgeRoundRectCallout">
            <a:avLst>
              <a:gd name="adj1" fmla="val -87835"/>
              <a:gd name="adj2" fmla="val 1406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Point 1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Complex Exponential to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Argand Coordinates</a:t>
            </a: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B6FC220E-4A7F-4724-A2AE-F6C0C87D78A5}"/>
              </a:ext>
            </a:extLst>
          </p:cNvPr>
          <p:cNvSpPr/>
          <p:nvPr/>
        </p:nvSpPr>
        <p:spPr>
          <a:xfrm>
            <a:off x="245589" y="5373896"/>
            <a:ext cx="2033458" cy="862941"/>
          </a:xfrm>
          <a:prstGeom prst="wedgeRoundRectCallout">
            <a:avLst>
              <a:gd name="adj1" fmla="val 118943"/>
              <a:gd name="adj2" fmla="val -5045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Point 2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Argand Coordinates to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Complex Exponential</a:t>
            </a:r>
          </a:p>
        </p:txBody>
      </p:sp>
    </p:spTree>
    <p:extLst>
      <p:ext uri="{BB962C8B-B14F-4D97-AF65-F5344CB8AC3E}">
        <p14:creationId xmlns:p14="http://schemas.microsoft.com/office/powerpoint/2010/main" val="83614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4" grpId="0" animBg="1"/>
      <p:bldP spid="12" grpId="0" animBg="1"/>
      <p:bldP spid="13" grpId="0"/>
      <p:bldP spid="26" grpId="0" animBg="1"/>
      <p:bldP spid="2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0CBFA4-9FCD-461F-AE27-075334632BC2}"/>
                  </a:ext>
                </a:extLst>
              </p:cNvPr>
              <p:cNvSpPr txBox="1"/>
              <p:nvPr/>
            </p:nvSpPr>
            <p:spPr>
              <a:xfrm>
                <a:off x="1603378" y="1426873"/>
                <a:ext cx="2246064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0CBFA4-9FCD-461F-AE27-075334632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378" y="1426873"/>
                <a:ext cx="2246064" cy="321370"/>
              </a:xfrm>
              <a:prstGeom prst="rect">
                <a:avLst/>
              </a:prstGeom>
              <a:blipFill>
                <a:blip r:embed="rId3"/>
                <a:stretch>
                  <a:fillRect l="-2717" t="-1887" r="-543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A75243-539A-41B2-A4D9-9DD89A31B9BD}"/>
                  </a:ext>
                </a:extLst>
              </p:cNvPr>
              <p:cNvSpPr txBox="1"/>
              <p:nvPr/>
            </p:nvSpPr>
            <p:spPr>
              <a:xfrm>
                <a:off x="1467123" y="1857112"/>
                <a:ext cx="2382319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A75243-539A-41B2-A4D9-9DD89A31B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123" y="1857112"/>
                <a:ext cx="2382319" cy="321370"/>
              </a:xfrm>
              <a:prstGeom prst="rect">
                <a:avLst/>
              </a:prstGeom>
              <a:blipFill>
                <a:blip r:embed="rId4"/>
                <a:stretch>
                  <a:fillRect l="-2821" t="-1923" r="-513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27761E-EF36-4F52-ABEA-16CDF2461047}"/>
                  </a:ext>
                </a:extLst>
              </p:cNvPr>
              <p:cNvSpPr txBox="1"/>
              <p:nvPr/>
            </p:nvSpPr>
            <p:spPr>
              <a:xfrm>
                <a:off x="821713" y="2448036"/>
                <a:ext cx="2214902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27761E-EF36-4F52-ABEA-16CDF2461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13" y="2448036"/>
                <a:ext cx="2214902" cy="321370"/>
              </a:xfrm>
              <a:prstGeom prst="rect">
                <a:avLst/>
              </a:prstGeom>
              <a:blipFill>
                <a:blip r:embed="rId5"/>
                <a:stretch>
                  <a:fillRect l="-3030" t="-1923" r="-551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6F4986-D2F9-4B6B-BE07-3D58B8CD1DF5}"/>
                  </a:ext>
                </a:extLst>
              </p:cNvPr>
              <p:cNvSpPr txBox="1"/>
              <p:nvPr/>
            </p:nvSpPr>
            <p:spPr>
              <a:xfrm>
                <a:off x="1054509" y="1718612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6F4986-D2F9-4B6B-BE07-3D58B8CD1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509" y="1718612"/>
                <a:ext cx="226023" cy="276999"/>
              </a:xfrm>
              <a:prstGeom prst="rect">
                <a:avLst/>
              </a:prstGeom>
              <a:blipFill>
                <a:blip r:embed="rId6"/>
                <a:stretch>
                  <a:fillRect l="-24324" r="-1891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1E031D-4B88-44D9-A206-A3753CEB48ED}"/>
              </a:ext>
            </a:extLst>
          </p:cNvPr>
          <p:cNvCxnSpPr>
            <a:cxnSpLocks/>
          </p:cNvCxnSpPr>
          <p:nvPr/>
        </p:nvCxnSpPr>
        <p:spPr>
          <a:xfrm>
            <a:off x="1054509" y="2178482"/>
            <a:ext cx="26842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6F1CA1-4242-44B8-89F1-3C00FEE70620}"/>
                  </a:ext>
                </a:extLst>
              </p:cNvPr>
              <p:cNvSpPr txBox="1"/>
              <p:nvPr/>
            </p:nvSpPr>
            <p:spPr>
              <a:xfrm>
                <a:off x="1360495" y="3017419"/>
                <a:ext cx="2072234" cy="630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6F1CA1-4242-44B8-89F1-3C00FEE70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495" y="3017419"/>
                <a:ext cx="2072234" cy="6300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4D6034-BCF6-4592-A23A-EE4E449C312E}"/>
                  </a:ext>
                </a:extLst>
              </p:cNvPr>
              <p:cNvSpPr txBox="1"/>
              <p:nvPr/>
            </p:nvSpPr>
            <p:spPr>
              <a:xfrm>
                <a:off x="5648169" y="1426873"/>
                <a:ext cx="2246064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4D6034-BCF6-4592-A23A-EE4E449C3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169" y="1426873"/>
                <a:ext cx="2246064" cy="321370"/>
              </a:xfrm>
              <a:prstGeom prst="rect">
                <a:avLst/>
              </a:prstGeom>
              <a:blipFill>
                <a:blip r:embed="rId8"/>
                <a:stretch>
                  <a:fillRect l="-2989" t="-1887" r="-543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E4AF75-DA42-4FFE-9929-E597AA8116EE}"/>
                  </a:ext>
                </a:extLst>
              </p:cNvPr>
              <p:cNvSpPr txBox="1"/>
              <p:nvPr/>
            </p:nvSpPr>
            <p:spPr>
              <a:xfrm>
                <a:off x="5511914" y="1857112"/>
                <a:ext cx="2382319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E4AF75-DA42-4FFE-9929-E597AA811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914" y="1857112"/>
                <a:ext cx="2382319" cy="321370"/>
              </a:xfrm>
              <a:prstGeom prst="rect">
                <a:avLst/>
              </a:prstGeom>
              <a:blipFill>
                <a:blip r:embed="rId9"/>
                <a:stretch>
                  <a:fillRect l="-2558" t="-1923" r="-256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517EC8-6B4E-43B4-9E0E-9A6B1BFD6B4B}"/>
                  </a:ext>
                </a:extLst>
              </p:cNvPr>
              <p:cNvSpPr txBox="1"/>
              <p:nvPr/>
            </p:nvSpPr>
            <p:spPr>
              <a:xfrm>
                <a:off x="4866504" y="2448036"/>
                <a:ext cx="2310697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517EC8-6B4E-43B4-9E0E-9A6B1BFD6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504" y="2448036"/>
                <a:ext cx="2310697" cy="321370"/>
              </a:xfrm>
              <a:prstGeom prst="rect">
                <a:avLst/>
              </a:prstGeom>
              <a:blipFill>
                <a:blip r:embed="rId10"/>
                <a:stretch>
                  <a:fillRect l="-2639" t="-1923" r="-264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199144D-8CAB-4AD1-837B-3F116635E544}"/>
                  </a:ext>
                </a:extLst>
              </p:cNvPr>
              <p:cNvSpPr txBox="1"/>
              <p:nvPr/>
            </p:nvSpPr>
            <p:spPr>
              <a:xfrm>
                <a:off x="5099300" y="1718612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199144D-8CAB-4AD1-837B-3F116635E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300" y="1718612"/>
                <a:ext cx="226023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D5D80D-946A-42A5-9E46-038ADB44AD6B}"/>
              </a:ext>
            </a:extLst>
          </p:cNvPr>
          <p:cNvCxnSpPr>
            <a:cxnSpLocks/>
          </p:cNvCxnSpPr>
          <p:nvPr/>
        </p:nvCxnSpPr>
        <p:spPr>
          <a:xfrm>
            <a:off x="5099300" y="2178482"/>
            <a:ext cx="26842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DB7F7F-B3E4-455D-9A50-89A0219D92B7}"/>
                  </a:ext>
                </a:extLst>
              </p:cNvPr>
              <p:cNvSpPr txBox="1"/>
              <p:nvPr/>
            </p:nvSpPr>
            <p:spPr>
              <a:xfrm>
                <a:off x="5405286" y="3017419"/>
                <a:ext cx="2035365" cy="630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DB7F7F-B3E4-455D-9A50-89A0219D9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286" y="3017419"/>
                <a:ext cx="2035365" cy="6300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04931CB9-BCCE-4042-BE13-C3359F12E8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9128" y="3815225"/>
            <a:ext cx="3218853" cy="2895287"/>
          </a:xfrm>
          <a:prstGeom prst="rect">
            <a:avLst/>
          </a:prstGeom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AC38E8D-73A0-498D-8EDA-DEA6008371E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6504" y="3774798"/>
            <a:ext cx="3214074" cy="2895287"/>
          </a:xfrm>
          <a:prstGeom prst="rect">
            <a:avLst/>
          </a:prstGeom>
          <a:ln>
            <a:noFill/>
          </a:ln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C94B69B-A28E-4647-91D9-683C58DF77CF}"/>
              </a:ext>
            </a:extLst>
          </p:cNvPr>
          <p:cNvCxnSpPr>
            <a:cxnSpLocks/>
          </p:cNvCxnSpPr>
          <p:nvPr/>
        </p:nvCxnSpPr>
        <p:spPr>
          <a:xfrm>
            <a:off x="2396612" y="5361039"/>
            <a:ext cx="10823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1FB6704-1A62-4128-A5CD-71058B0CA721}"/>
              </a:ext>
            </a:extLst>
          </p:cNvPr>
          <p:cNvCxnSpPr>
            <a:cxnSpLocks/>
          </p:cNvCxnSpPr>
          <p:nvPr/>
        </p:nvCxnSpPr>
        <p:spPr>
          <a:xfrm flipV="1">
            <a:off x="6397113" y="4252913"/>
            <a:ext cx="0" cy="10835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BCC176-AAB2-423E-8270-08A42F03C0CE}"/>
                  </a:ext>
                </a:extLst>
              </p:cNvPr>
              <p:cNvSpPr txBox="1"/>
              <p:nvPr/>
            </p:nvSpPr>
            <p:spPr>
              <a:xfrm>
                <a:off x="2918237" y="4011567"/>
                <a:ext cx="9714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0=1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BCC176-AAB2-423E-8270-08A42F03C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237" y="4011567"/>
                <a:ext cx="971420" cy="276999"/>
              </a:xfrm>
              <a:prstGeom prst="rect">
                <a:avLst/>
              </a:prstGeom>
              <a:blipFill>
                <a:blip r:embed="rId15"/>
                <a:stretch>
                  <a:fillRect l="-3145" r="-503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D8160B8-F2FA-449B-85D7-6AC935BAB089}"/>
                  </a:ext>
                </a:extLst>
              </p:cNvPr>
              <p:cNvSpPr txBox="1"/>
              <p:nvPr/>
            </p:nvSpPr>
            <p:spPr>
              <a:xfrm>
                <a:off x="7297797" y="3873067"/>
                <a:ext cx="9409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D8160B8-F2FA-449B-85D7-6AC935BAB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797" y="3873067"/>
                <a:ext cx="940963" cy="276999"/>
              </a:xfrm>
              <a:prstGeom prst="rect">
                <a:avLst/>
              </a:prstGeom>
              <a:blipFill>
                <a:blip r:embed="rId16"/>
                <a:stretch>
                  <a:fillRect l="-5161" r="-516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AA12B23D-15AF-4D32-835D-66BA8A81E21F}"/>
              </a:ext>
            </a:extLst>
          </p:cNvPr>
          <p:cNvSpPr/>
          <p:nvPr/>
        </p:nvSpPr>
        <p:spPr>
          <a:xfrm>
            <a:off x="5511914" y="4911213"/>
            <a:ext cx="239955" cy="1917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E847BB-7A82-48E7-9B92-2D36D3644948}"/>
              </a:ext>
            </a:extLst>
          </p:cNvPr>
          <p:cNvSpPr/>
          <p:nvPr/>
        </p:nvSpPr>
        <p:spPr>
          <a:xfrm>
            <a:off x="6614353" y="3089276"/>
            <a:ext cx="251142" cy="2257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024A88C-AB24-464D-A347-E72EF8C80792}"/>
              </a:ext>
            </a:extLst>
          </p:cNvPr>
          <p:cNvSpPr/>
          <p:nvPr/>
        </p:nvSpPr>
        <p:spPr>
          <a:xfrm>
            <a:off x="7691284" y="5102942"/>
            <a:ext cx="309714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87F15EF9-A544-4A5F-B219-832F7690E145}"/>
              </a:ext>
            </a:extLst>
          </p:cNvPr>
          <p:cNvCxnSpPr>
            <a:stCxn id="32" idx="3"/>
            <a:endCxn id="35" idx="3"/>
          </p:cNvCxnSpPr>
          <p:nvPr/>
        </p:nvCxnSpPr>
        <p:spPr>
          <a:xfrm flipH="1">
            <a:off x="8000998" y="4011567"/>
            <a:ext cx="237762" cy="1273938"/>
          </a:xfrm>
          <a:prstGeom prst="bentConnector3">
            <a:avLst>
              <a:gd name="adj1" fmla="val -9614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2EC5121-DDA7-4810-B75C-D493D1D432E0}"/>
              </a:ext>
            </a:extLst>
          </p:cNvPr>
          <p:cNvCxnSpPr>
            <a:cxnSpLocks/>
          </p:cNvCxnSpPr>
          <p:nvPr/>
        </p:nvCxnSpPr>
        <p:spPr>
          <a:xfrm flipV="1">
            <a:off x="2414588" y="4838700"/>
            <a:ext cx="914400" cy="52233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EC0D50A-60CE-48BB-A597-95122B5A2029}"/>
              </a:ext>
            </a:extLst>
          </p:cNvPr>
          <p:cNvCxnSpPr>
            <a:cxnSpLocks/>
          </p:cNvCxnSpPr>
          <p:nvPr/>
        </p:nvCxnSpPr>
        <p:spPr>
          <a:xfrm>
            <a:off x="2414588" y="5361039"/>
            <a:ext cx="914400" cy="52779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FE75058-84DF-42BF-BC4B-DC2D8AEDCA07}"/>
              </a:ext>
            </a:extLst>
          </p:cNvPr>
          <p:cNvCxnSpPr>
            <a:cxnSpLocks/>
          </p:cNvCxnSpPr>
          <p:nvPr/>
        </p:nvCxnSpPr>
        <p:spPr>
          <a:xfrm flipV="1">
            <a:off x="6395556" y="4806250"/>
            <a:ext cx="914400" cy="52233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469F8A0-7436-4AC7-9DF7-764FFCB94914}"/>
              </a:ext>
            </a:extLst>
          </p:cNvPr>
          <p:cNvCxnSpPr>
            <a:cxnSpLocks/>
          </p:cNvCxnSpPr>
          <p:nvPr/>
        </p:nvCxnSpPr>
        <p:spPr>
          <a:xfrm>
            <a:off x="6395556" y="5328589"/>
            <a:ext cx="914400" cy="52779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10AE9B-7FBA-452E-BE9D-A2542E6E37FC}"/>
              </a:ext>
            </a:extLst>
          </p:cNvPr>
          <p:cNvCxnSpPr>
            <a:cxnSpLocks/>
          </p:cNvCxnSpPr>
          <p:nvPr/>
        </p:nvCxnSpPr>
        <p:spPr>
          <a:xfrm flipH="1" flipV="1">
            <a:off x="5488781" y="4803524"/>
            <a:ext cx="906775" cy="52506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53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7" grpId="0"/>
      <p:bldP spid="15" grpId="0"/>
      <p:bldP spid="16" grpId="0"/>
      <p:bldP spid="17" grpId="0"/>
      <p:bldP spid="18" grpId="0"/>
      <p:bldP spid="19" grpId="0"/>
      <p:bldP spid="21" grpId="0"/>
      <p:bldP spid="31" grpId="0"/>
      <p:bldP spid="32" grpId="0"/>
      <p:bldP spid="33" grpId="0" animBg="1"/>
      <p:bldP spid="3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52939" y="488887"/>
                <a:ext cx="2795245" cy="43229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39" y="488887"/>
                <a:ext cx="2795245" cy="432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43574" y="1333284"/>
                <a:ext cx="2246063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74" y="1333284"/>
                <a:ext cx="2246063" cy="321370"/>
              </a:xfrm>
              <a:prstGeom prst="rect">
                <a:avLst/>
              </a:prstGeom>
              <a:blipFill>
                <a:blip r:embed="rId4"/>
                <a:stretch>
                  <a:fillRect l="-1359" t="-1923" r="-2174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/>
          <p:cNvGrpSpPr/>
          <p:nvPr/>
        </p:nvGrpSpPr>
        <p:grpSpPr>
          <a:xfrm>
            <a:off x="486930" y="2189977"/>
            <a:ext cx="2559350" cy="419859"/>
            <a:chOff x="552939" y="1995067"/>
            <a:chExt cx="2559350" cy="4198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/>
                <p:cNvSpPr txBox="1"/>
                <p:nvPr/>
              </p:nvSpPr>
              <p:spPr>
                <a:xfrm>
                  <a:off x="552939" y="1995067"/>
                  <a:ext cx="833112" cy="4198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939" y="1995067"/>
                  <a:ext cx="833112" cy="41985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950561" y="1995067"/>
                  <a:ext cx="1161728" cy="4198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0561" y="1995067"/>
                  <a:ext cx="1161728" cy="41985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973279" y="3164523"/>
                <a:ext cx="1586652" cy="6263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279" y="3164523"/>
                <a:ext cx="1586652" cy="6263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15672" y="4387213"/>
                <a:ext cx="1901866" cy="5897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672" y="4387213"/>
                <a:ext cx="1901866" cy="5897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130822" y="5565467"/>
                <a:ext cx="1271567" cy="4981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822" y="5565467"/>
                <a:ext cx="1271567" cy="4981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092678" y="1223978"/>
                <a:ext cx="4301049" cy="522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fun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678" y="1223978"/>
                <a:ext cx="4301049" cy="5229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677934" y="2162343"/>
                <a:ext cx="3130537" cy="9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934" y="2162343"/>
                <a:ext cx="3130537" cy="99931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4745566" y="3577057"/>
                <a:ext cx="2995273" cy="10358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566" y="3577057"/>
                <a:ext cx="2995273" cy="103586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5109526" y="5028639"/>
                <a:ext cx="2267352" cy="5066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rad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rad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rad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526" y="5028639"/>
                <a:ext cx="2267352" cy="5066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109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  <p:bldP spid="7" grpId="0"/>
      <p:bldP spid="20" grpId="0"/>
      <p:bldP spid="22" grpId="0"/>
      <p:bldP spid="23" grpId="0"/>
      <p:bldP spid="24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39" y="3295666"/>
            <a:ext cx="257143" cy="352381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1014819" y="1436225"/>
            <a:ext cx="6771411" cy="820067"/>
            <a:chOff x="668233" y="1436225"/>
            <a:chExt cx="6771411" cy="820067"/>
          </a:xfrm>
        </p:grpSpPr>
        <p:grpSp>
          <p:nvGrpSpPr>
            <p:cNvPr id="12" name="Group 11"/>
            <p:cNvGrpSpPr/>
            <p:nvPr/>
          </p:nvGrpSpPr>
          <p:grpSpPr>
            <a:xfrm>
              <a:off x="2070417" y="1479354"/>
              <a:ext cx="5369227" cy="776938"/>
              <a:chOff x="2070417" y="1479354"/>
              <a:chExt cx="5369227" cy="7769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2070417" y="1479354"/>
                    <a:ext cx="5369227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5−4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4+5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3−4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70417" y="1479354"/>
                    <a:ext cx="5369227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795" b="-8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4661881" y="1886960"/>
                    <a:ext cx="1027141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=9−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61881" y="1886960"/>
                    <a:ext cx="102714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976" r="-5952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3" name="TextBox 22"/>
            <p:cNvSpPr txBox="1"/>
            <p:nvPr/>
          </p:nvSpPr>
          <p:spPr>
            <a:xfrm>
              <a:off x="668233" y="1436225"/>
              <a:ext cx="1386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7030A0"/>
                  </a:solidFill>
                </a:rPr>
                <a:t>Sum: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89038" y="2706969"/>
            <a:ext cx="7487072" cy="845690"/>
            <a:chOff x="442452" y="2371240"/>
            <a:chExt cx="7487072" cy="845690"/>
          </a:xfrm>
        </p:grpSpPr>
        <p:grpSp>
          <p:nvGrpSpPr>
            <p:cNvPr id="21" name="Group 20"/>
            <p:cNvGrpSpPr/>
            <p:nvPr/>
          </p:nvGrpSpPr>
          <p:grpSpPr>
            <a:xfrm>
              <a:off x="2054582" y="2393651"/>
              <a:ext cx="5874942" cy="823279"/>
              <a:chOff x="2054582" y="2341772"/>
              <a:chExt cx="5874942" cy="8232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2054582" y="2341772"/>
                    <a:ext cx="5874942" cy="41684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5−4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4−5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3−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54582" y="2341772"/>
                    <a:ext cx="5874942" cy="41684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4661881" y="2795719"/>
                    <a:ext cx="1426288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=−1+7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61881" y="2795719"/>
                    <a:ext cx="1426288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709" r="-3846"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TextBox 24"/>
            <p:cNvSpPr txBox="1"/>
            <p:nvPr/>
          </p:nvSpPr>
          <p:spPr>
            <a:xfrm>
              <a:off x="442452" y="2371240"/>
              <a:ext cx="16121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7030A0"/>
                  </a:solidFill>
                </a:rPr>
                <a:t>Difference: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203078" y="4003336"/>
            <a:ext cx="7131914" cy="2239756"/>
            <a:chOff x="804872" y="3306255"/>
            <a:chExt cx="7131914" cy="2239756"/>
          </a:xfrm>
        </p:grpSpPr>
        <p:grpSp>
          <p:nvGrpSpPr>
            <p:cNvPr id="30" name="Group 29"/>
            <p:cNvGrpSpPr/>
            <p:nvPr/>
          </p:nvGrpSpPr>
          <p:grpSpPr>
            <a:xfrm>
              <a:off x="1290727" y="3963303"/>
              <a:ext cx="3241942" cy="1582708"/>
              <a:chOff x="1290727" y="3963303"/>
              <a:chExt cx="3241942" cy="1582708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90727" y="4202986"/>
                <a:ext cx="2314575" cy="1343025"/>
              </a:xfrm>
              <a:prstGeom prst="rect">
                <a:avLst/>
              </a:prstGeom>
            </p:spPr>
          </p:pic>
          <p:cxnSp>
            <p:nvCxnSpPr>
              <p:cNvPr id="16" name="Straight Arrow Connector 15"/>
              <p:cNvCxnSpPr>
                <a:cxnSpLocks/>
              </p:cNvCxnSpPr>
              <p:nvPr/>
            </p:nvCxnSpPr>
            <p:spPr>
              <a:xfrm flipV="1">
                <a:off x="3434119" y="3963303"/>
                <a:ext cx="1098550" cy="69850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>
              <a:off x="6543877" y="4001635"/>
              <a:ext cx="844147" cy="487362"/>
              <a:chOff x="6543877" y="4001635"/>
              <a:chExt cx="844147" cy="487362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59452" y="4222330"/>
                <a:ext cx="528572" cy="266667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  <p:cxnSp>
            <p:nvCxnSpPr>
              <p:cNvPr id="11" name="Straight Arrow Connector 10"/>
              <p:cNvCxnSpPr>
                <a:cxnSpLocks/>
              </p:cNvCxnSpPr>
              <p:nvPr/>
            </p:nvCxnSpPr>
            <p:spPr>
              <a:xfrm flipH="1" flipV="1">
                <a:off x="6543877" y="4001635"/>
                <a:ext cx="263429" cy="22069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/>
            <p:cNvGrpSpPr/>
            <p:nvPr/>
          </p:nvGrpSpPr>
          <p:grpSpPr>
            <a:xfrm>
              <a:off x="804872" y="3306255"/>
              <a:ext cx="7131914" cy="1266063"/>
              <a:chOff x="458286" y="3306255"/>
              <a:chExt cx="7131914" cy="1266063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2054582" y="3354288"/>
                <a:ext cx="5535618" cy="1218030"/>
                <a:chOff x="2054582" y="3354288"/>
                <a:chExt cx="5535618" cy="121803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/>
                    <p:cNvSpPr txBox="1"/>
                    <p:nvPr/>
                  </p:nvSpPr>
                  <p:spPr>
                    <a:xfrm>
                      <a:off x="2054582" y="3354288"/>
                      <a:ext cx="553561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4+3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5−4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=20−16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+15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−12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8" name="TextBox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54582" y="3354288"/>
                      <a:ext cx="5535618" cy="36933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t="-1667" r="-110" b="-8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4262734" y="3778637"/>
                      <a:ext cx="190295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=20−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+12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9" name="TextBox 1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62734" y="3778637"/>
                      <a:ext cx="1902957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1278" r="-3514" b="-65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4282604" y="4202986"/>
                      <a:ext cx="119705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=32−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0" name="TextBox 1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82604" y="4202986"/>
                      <a:ext cx="1197059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2041" r="-4592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6" name="TextBox 25"/>
              <p:cNvSpPr txBox="1"/>
              <p:nvPr/>
            </p:nvSpPr>
            <p:spPr>
              <a:xfrm>
                <a:off x="458286" y="3306255"/>
                <a:ext cx="16121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b="1" dirty="0">
                    <a:solidFill>
                      <a:srgbClr val="7030A0"/>
                    </a:solidFill>
                  </a:rPr>
                  <a:t>Product: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713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Functional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Consider the following series: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For example: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=1+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, what is the domain interval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converges?</a:t>
                </a:r>
              </a:p>
              <a:p>
                <a:pPr marL="91440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=1+1+1+1+…=∞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(diverges)</a:t>
                </a:r>
              </a:p>
              <a:p>
                <a:pPr marL="91440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(converges)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What about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𝐌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91440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91440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1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Functional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3840803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+…=?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(−1)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−1)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(1−1)+(1−1)=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(−1)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1−1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1−1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1−1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1)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 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384080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4CFD7A-4C32-4145-9CC8-69A8E73B95EB}"/>
              </a:ext>
            </a:extLst>
          </p:cNvPr>
          <p:cNvSpPr txBox="1"/>
          <p:nvPr/>
        </p:nvSpPr>
        <p:spPr>
          <a:xfrm>
            <a:off x="2111323" y="5523187"/>
            <a:ext cx="4921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</a:rPr>
              <a:t>Note:  This approach of adding partial terms of a series is called </a:t>
            </a:r>
            <a:r>
              <a:rPr lang="en-US" b="1" dirty="0"/>
              <a:t>Cesàro</a:t>
            </a:r>
            <a:r>
              <a:rPr lang="en-US" sz="2000" dirty="0">
                <a:solidFill>
                  <a:srgbClr val="0070C0"/>
                </a:solidFill>
              </a:rPr>
              <a:t> summation</a:t>
            </a:r>
          </a:p>
        </p:txBody>
      </p:sp>
    </p:spTree>
    <p:extLst>
      <p:ext uri="{BB962C8B-B14F-4D97-AF65-F5344CB8AC3E}">
        <p14:creationId xmlns:p14="http://schemas.microsoft.com/office/powerpoint/2010/main" val="147050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Functional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𝑴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(−1,1)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065799-D812-4211-972E-8292B1EDA8A1}"/>
                  </a:ext>
                </a:extLst>
              </p:cNvPr>
              <p:cNvSpPr txBox="1"/>
              <p:nvPr/>
            </p:nvSpPr>
            <p:spPr>
              <a:xfrm>
                <a:off x="5508523" y="4609130"/>
                <a:ext cx="2260106" cy="3606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⇔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func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065799-D812-4211-972E-8292B1EDA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23" y="4609130"/>
                <a:ext cx="2260106" cy="360612"/>
              </a:xfrm>
              <a:prstGeom prst="rect">
                <a:avLst/>
              </a:prstGeom>
              <a:blipFill>
                <a:blip r:embed="rId4"/>
                <a:stretch>
                  <a:fillRect l="-1622" r="-2432"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Curved Down 4">
            <a:extLst>
              <a:ext uri="{FF2B5EF4-FFF2-40B4-BE49-F238E27FC236}">
                <a16:creationId xmlns:a16="http://schemas.microsoft.com/office/drawing/2014/main" id="{683CFBC5-AF96-4D04-BEA2-3C6E3168C408}"/>
              </a:ext>
            </a:extLst>
          </p:cNvPr>
          <p:cNvSpPr/>
          <p:nvPr/>
        </p:nvSpPr>
        <p:spPr>
          <a:xfrm>
            <a:off x="4889091" y="5058268"/>
            <a:ext cx="1378974" cy="360612"/>
          </a:xfrm>
          <a:prstGeom prst="curved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34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Functional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(−1)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?!</a:t>
                </a:r>
                <a:r>
                  <a:rPr lang="en-US" sz="2400" dirty="0">
                    <a:ea typeface="Cambria Math" panose="02040503050406030204" pitchFamily="18" charset="0"/>
                  </a:rPr>
                  <a:t> (</a:t>
                </a:r>
                <a:r>
                  <a:rPr lang="en-US" sz="2400" i="1" dirty="0">
                    <a:ea typeface="Cambria Math" panose="02040503050406030204" pitchFamily="18" charset="0"/>
                  </a:rPr>
                  <a:t>debatable</a:t>
                </a:r>
                <a:r>
                  <a:rPr lang="en-US" sz="2400" dirty="0">
                    <a:ea typeface="Cambria Math" panose="02040503050406030204" pitchFamily="18" charset="0"/>
                  </a:rPr>
                  <a:t>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  <m:sup>
                        <m: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is </a:t>
                </a:r>
                <a:r>
                  <a:rPr lang="en-US" sz="2400" i="1" dirty="0">
                    <a:ea typeface="Cambria Math" panose="02040503050406030204" pitchFamily="18" charset="0"/>
                  </a:rPr>
                  <a:t>undefined</a:t>
                </a:r>
                <a:r>
                  <a:rPr lang="en-US" sz="2400" dirty="0"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(−1,1)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is the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functional equation </a:t>
                </a:r>
                <a:r>
                  <a:rPr lang="en-US" sz="2400" dirty="0">
                    <a:ea typeface="Cambria Math" panose="02040503050406030204" pitchFamily="18" charset="0"/>
                  </a:rPr>
                  <a:t>for the infinite series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only</a:t>
                </a:r>
                <a:r>
                  <a:rPr lang="en-US" sz="2400" dirty="0">
                    <a:ea typeface="Cambria Math" panose="02040503050406030204" pitchFamily="18" charset="0"/>
                  </a:rPr>
                  <a:t> over the exclusive domain </a:t>
                </a:r>
                <a:r>
                  <a:rPr lang="en-US" sz="2400" b="1" dirty="0">
                    <a:ea typeface="Cambria Math" panose="02040503050406030204" pitchFamily="18" charset="0"/>
                  </a:rPr>
                  <a:t>(-1, 1)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We no longer need to add a large (approximately infinite) number of terms to get the sum within that domain – we can use this equation as a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shortcut!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r="-1777" b="-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2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Functional Equation for the Factorial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Consider the classic factorial function: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∗…∗1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 ∗4 ∗3 ∗2 ∗1=120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We wish to find a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functional equation </a:t>
                </a:r>
                <a:r>
                  <a:rPr lang="en-US" sz="2400" dirty="0">
                    <a:ea typeface="Cambria Math" panose="02040503050406030204" pitchFamily="18" charset="0"/>
                  </a:rPr>
                  <a:t>that provides a shortcut to compute the factorial without having to iterate through the product of every term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For an analogy, consider the closed form (analytic)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Riemann Integral </a:t>
                </a:r>
                <a:r>
                  <a:rPr lang="en-US" sz="2400" dirty="0">
                    <a:ea typeface="Cambria Math" panose="02040503050406030204" pitchFamily="18" charset="0"/>
                  </a:rPr>
                  <a:t>is the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functional equation</a:t>
                </a:r>
                <a:r>
                  <a:rPr lang="en-US" sz="2400" dirty="0">
                    <a:ea typeface="Cambria Math" panose="02040503050406030204" pitchFamily="18" charset="0"/>
                  </a:rPr>
                  <a:t> of an </a:t>
                </a:r>
                <a:r>
                  <a:rPr lang="en-US" sz="2400" b="1" dirty="0">
                    <a:ea typeface="Cambria Math" panose="02040503050406030204" pitchFamily="18" charset="0"/>
                  </a:rPr>
                  <a:t>infinite sum </a:t>
                </a:r>
                <a:r>
                  <a:rPr lang="en-US" sz="2400" dirty="0">
                    <a:ea typeface="Cambria Math" panose="02040503050406030204" pitchFamily="18" charset="0"/>
                  </a:rPr>
                  <a:t>of diminishing rectangular </a:t>
                </a:r>
                <a:r>
                  <a:rPr lang="en-US" sz="2400" i="1" dirty="0">
                    <a:ea typeface="Cambria Math" panose="02040503050406030204" pitchFamily="18" charset="0"/>
                  </a:rPr>
                  <a:t>areas</a:t>
                </a:r>
                <a:r>
                  <a:rPr lang="en-US" sz="2400" dirty="0">
                    <a:ea typeface="Cambria Math" panose="02040503050406030204" pitchFamily="18" charset="0"/>
                  </a:rPr>
                  <a:t> under a curve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Can we express the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factorial function</a:t>
                </a:r>
                <a:r>
                  <a:rPr lang="en-US" sz="2400" dirty="0">
                    <a:ea typeface="Cambria Math" panose="02040503050406030204" pitchFamily="18" charset="0"/>
                  </a:rPr>
                  <a:t> as an </a:t>
                </a:r>
                <a:r>
                  <a:rPr lang="en-US" sz="2400" b="1" i="1" dirty="0">
                    <a:ea typeface="Cambria Math" panose="02040503050406030204" pitchFamily="18" charset="0"/>
                  </a:rPr>
                  <a:t>integral</a:t>
                </a:r>
                <a:r>
                  <a:rPr lang="en-US" sz="2400" dirty="0">
                    <a:ea typeface="Cambria Math" panose="02040503050406030204" pitchFamily="18" charset="0"/>
                  </a:rPr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658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5!=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120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𝑹𝒆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6691F0-D805-4F47-AF73-4BD3C0B12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731" y="1819566"/>
            <a:ext cx="1300313" cy="170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4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3C050D-95DB-41D2-BA4C-FAA5FA484231}"/>
                  </a:ext>
                </a:extLst>
              </p:cNvPr>
              <p:cNvSpPr txBox="1"/>
              <p:nvPr/>
            </p:nvSpPr>
            <p:spPr>
              <a:xfrm>
                <a:off x="2077118" y="1836174"/>
                <a:ext cx="4989764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3C050D-95DB-41D2-BA4C-FAA5FA484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118" y="1836174"/>
                <a:ext cx="4989764" cy="7012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806A74-44F9-4E9E-856B-81360D55DF0F}"/>
                  </a:ext>
                </a:extLst>
              </p:cNvPr>
              <p:cNvSpPr txBox="1"/>
              <p:nvPr/>
            </p:nvSpPr>
            <p:spPr>
              <a:xfrm>
                <a:off x="1653413" y="2991469"/>
                <a:ext cx="5837175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𝑑𝑣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806A74-44F9-4E9E-856B-81360D55D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413" y="2991469"/>
                <a:ext cx="5837175" cy="9687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773234-7FF6-4AD3-826E-91286BE7471D}"/>
                  </a:ext>
                </a:extLst>
              </p:cNvPr>
              <p:cNvSpPr txBox="1"/>
              <p:nvPr/>
            </p:nvSpPr>
            <p:spPr>
              <a:xfrm>
                <a:off x="3089671" y="4156115"/>
                <a:ext cx="2964658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773234-7FF6-4AD3-826E-91286BE74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671" y="4156115"/>
                <a:ext cx="2964658" cy="9687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32B768-2645-4030-8729-AD0822151E49}"/>
                  </a:ext>
                </a:extLst>
              </p:cNvPr>
              <p:cNvSpPr txBox="1"/>
              <p:nvPr/>
            </p:nvSpPr>
            <p:spPr>
              <a:xfrm>
                <a:off x="2286000" y="5124842"/>
                <a:ext cx="4572000" cy="10610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𝑑𝑣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𝑢𝑣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32B768-2645-4030-8729-AD0822151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5124842"/>
                <a:ext cx="4572000" cy="10610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B4D0F93-7FA0-48DA-8BE4-0303182E2AC6}"/>
              </a:ext>
            </a:extLst>
          </p:cNvPr>
          <p:cNvSpPr txBox="1"/>
          <p:nvPr/>
        </p:nvSpPr>
        <p:spPr>
          <a:xfrm>
            <a:off x="2990235" y="1426405"/>
            <a:ext cx="3163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Differential Product Rule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194279-8675-45BE-83D2-01EEE40C1EC2}"/>
              </a:ext>
            </a:extLst>
          </p:cNvPr>
          <p:cNvSpPr txBox="1"/>
          <p:nvPr/>
        </p:nvSpPr>
        <p:spPr>
          <a:xfrm>
            <a:off x="2990234" y="5901795"/>
            <a:ext cx="3163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Integration by Parts</a:t>
            </a:r>
          </a:p>
        </p:txBody>
      </p:sp>
    </p:spTree>
    <p:extLst>
      <p:ext uri="{BB962C8B-B14F-4D97-AF65-F5344CB8AC3E}">
        <p14:creationId xmlns:p14="http://schemas.microsoft.com/office/powerpoint/2010/main" val="359379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5" grpId="0"/>
      <p:bldP spid="1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Recall integration by parts (from </a:t>
                </a:r>
                <a:r>
                  <a:rPr lang="en-US" sz="2400" i="1" dirty="0">
                    <a:ea typeface="Cambria Math" panose="02040503050406030204" pitchFamily="18" charset="0"/>
                  </a:rPr>
                  <a:t>differential</a:t>
                </a:r>
                <a:r>
                  <a:rPr lang="en-US" sz="2400" dirty="0">
                    <a:ea typeface="Cambria Math" panose="02040503050406030204" pitchFamily="18" charset="0"/>
                  </a:rPr>
                  <a:t> product rule)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5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(5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02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3405725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5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(5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(5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340572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010A23-9255-4A3F-91CB-412F02E6BC94}"/>
              </a:ext>
            </a:extLst>
          </p:cNvPr>
          <p:cNvSpPr/>
          <p:nvPr/>
        </p:nvSpPr>
        <p:spPr>
          <a:xfrm>
            <a:off x="4092677" y="1468581"/>
            <a:ext cx="2949678" cy="95752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701948-F807-4A60-8F82-3225311FA5C4}"/>
              </a:ext>
            </a:extLst>
          </p:cNvPr>
          <p:cNvSpPr/>
          <p:nvPr/>
        </p:nvSpPr>
        <p:spPr>
          <a:xfrm>
            <a:off x="1892709" y="3162188"/>
            <a:ext cx="2949678" cy="95752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545E52-2587-4BCE-9E86-EBD4A2AE193B}"/>
              </a:ext>
            </a:extLst>
          </p:cNvPr>
          <p:cNvSpPr/>
          <p:nvPr/>
        </p:nvSpPr>
        <p:spPr>
          <a:xfrm>
            <a:off x="7064477" y="2595716"/>
            <a:ext cx="648929" cy="4866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79424B-49BF-488F-9560-2F5F4CE86029}"/>
              </a:ext>
            </a:extLst>
          </p:cNvPr>
          <p:cNvSpPr/>
          <p:nvPr/>
        </p:nvSpPr>
        <p:spPr>
          <a:xfrm>
            <a:off x="2101645" y="1468580"/>
            <a:ext cx="1991032" cy="95752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71BF20-C2BD-4EB3-905D-95CBB71A9286}"/>
              </a:ext>
            </a:extLst>
          </p:cNvPr>
          <p:cNvSpPr/>
          <p:nvPr/>
        </p:nvSpPr>
        <p:spPr>
          <a:xfrm>
            <a:off x="1507100" y="2426109"/>
            <a:ext cx="4032053" cy="73607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1689EE-E0C2-4B27-8D5B-3A3DDA817F71}"/>
                  </a:ext>
                </a:extLst>
              </p:cNvPr>
              <p:cNvSpPr/>
              <p:nvPr/>
            </p:nvSpPr>
            <p:spPr>
              <a:xfrm>
                <a:off x="2774582" y="5136916"/>
                <a:ext cx="2918107" cy="10453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1689EE-E0C2-4B27-8D5B-3A3DDA817F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582" y="5136916"/>
                <a:ext cx="2918107" cy="10453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661EA76A-9865-49C8-8169-DC3A752FFB8F}"/>
              </a:ext>
            </a:extLst>
          </p:cNvPr>
          <p:cNvSpPr/>
          <p:nvPr/>
        </p:nvSpPr>
        <p:spPr>
          <a:xfrm>
            <a:off x="4455079" y="5368124"/>
            <a:ext cx="257651" cy="256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Curved Right 11">
            <a:extLst>
              <a:ext uri="{FF2B5EF4-FFF2-40B4-BE49-F238E27FC236}">
                <a16:creationId xmlns:a16="http://schemas.microsoft.com/office/drawing/2014/main" id="{7418FF64-68C9-4339-9B37-D377427388B5}"/>
              </a:ext>
            </a:extLst>
          </p:cNvPr>
          <p:cNvSpPr/>
          <p:nvPr/>
        </p:nvSpPr>
        <p:spPr>
          <a:xfrm rot="5400000">
            <a:off x="4015782" y="4732582"/>
            <a:ext cx="390832" cy="9449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73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5" grpId="0" animBg="1"/>
      <p:bldP spid="5" grpId="1" animBg="1"/>
      <p:bldP spid="8" grpId="0" animBg="1"/>
      <p:bldP spid="8" grpId="1" animBg="1"/>
      <p:bldP spid="9" grpId="0" animBg="1"/>
      <p:bldP spid="9" grpId="1" animBg="1"/>
      <p:bldP spid="11" grpId="0" animBg="1"/>
      <p:bldP spid="1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79229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=120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=(120)(1)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79229"/>
                <a:ext cx="7886700" cy="4637216"/>
              </a:xfrm>
              <a:blipFill>
                <a:blip r:embed="rId3"/>
                <a:stretch>
                  <a:fillRect b="-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EC1B64C-9A61-4B42-B023-AB06AD3863B8}"/>
              </a:ext>
            </a:extLst>
          </p:cNvPr>
          <p:cNvSpPr/>
          <p:nvPr/>
        </p:nvSpPr>
        <p:spPr>
          <a:xfrm>
            <a:off x="4890156" y="1742290"/>
            <a:ext cx="257651" cy="256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Curved Right 6">
            <a:extLst>
              <a:ext uri="{FF2B5EF4-FFF2-40B4-BE49-F238E27FC236}">
                <a16:creationId xmlns:a16="http://schemas.microsoft.com/office/drawing/2014/main" id="{1D496737-666E-4AD0-A8BF-1E3F4FE05CAC}"/>
              </a:ext>
            </a:extLst>
          </p:cNvPr>
          <p:cNvSpPr/>
          <p:nvPr/>
        </p:nvSpPr>
        <p:spPr>
          <a:xfrm rot="5400000">
            <a:off x="4450859" y="1106748"/>
            <a:ext cx="390832" cy="9449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FFBC1C-E3D0-478D-B0F9-F88EEAEA791E}"/>
              </a:ext>
            </a:extLst>
          </p:cNvPr>
          <p:cNvSpPr/>
          <p:nvPr/>
        </p:nvSpPr>
        <p:spPr>
          <a:xfrm>
            <a:off x="4970207" y="2595239"/>
            <a:ext cx="257651" cy="256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Curved Right 8">
            <a:extLst>
              <a:ext uri="{FF2B5EF4-FFF2-40B4-BE49-F238E27FC236}">
                <a16:creationId xmlns:a16="http://schemas.microsoft.com/office/drawing/2014/main" id="{44EED7A9-4AD2-4EC4-8EAA-92051AD0003F}"/>
              </a:ext>
            </a:extLst>
          </p:cNvPr>
          <p:cNvSpPr/>
          <p:nvPr/>
        </p:nvSpPr>
        <p:spPr>
          <a:xfrm rot="5400000">
            <a:off x="4530910" y="1959697"/>
            <a:ext cx="390832" cy="9449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3EA9F3C-F208-48CF-8E4E-085C17638379}"/>
              </a:ext>
            </a:extLst>
          </p:cNvPr>
          <p:cNvSpPr/>
          <p:nvPr/>
        </p:nvSpPr>
        <p:spPr>
          <a:xfrm>
            <a:off x="4970207" y="3478960"/>
            <a:ext cx="257651" cy="256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Curved Right 10">
            <a:extLst>
              <a:ext uri="{FF2B5EF4-FFF2-40B4-BE49-F238E27FC236}">
                <a16:creationId xmlns:a16="http://schemas.microsoft.com/office/drawing/2014/main" id="{3A82B639-CD53-44DE-BAA1-AAF0E7735FD3}"/>
              </a:ext>
            </a:extLst>
          </p:cNvPr>
          <p:cNvSpPr/>
          <p:nvPr/>
        </p:nvSpPr>
        <p:spPr>
          <a:xfrm rot="5400000">
            <a:off x="4530910" y="2843418"/>
            <a:ext cx="390832" cy="9449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2DCF1D-1BE4-4B8B-875D-D106DC9C7A93}"/>
              </a:ext>
            </a:extLst>
          </p:cNvPr>
          <p:cNvSpPr/>
          <p:nvPr/>
        </p:nvSpPr>
        <p:spPr>
          <a:xfrm>
            <a:off x="5069982" y="4362681"/>
            <a:ext cx="257651" cy="256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47AD91A3-C5CA-453E-A503-E769D907FAB0}"/>
              </a:ext>
            </a:extLst>
          </p:cNvPr>
          <p:cNvSpPr/>
          <p:nvPr/>
        </p:nvSpPr>
        <p:spPr>
          <a:xfrm rot="5400000">
            <a:off x="4630685" y="3727139"/>
            <a:ext cx="390832" cy="9449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13B21C-9FB9-440B-B4B5-A760EAD995C7}"/>
              </a:ext>
            </a:extLst>
          </p:cNvPr>
          <p:cNvSpPr/>
          <p:nvPr/>
        </p:nvSpPr>
        <p:spPr>
          <a:xfrm>
            <a:off x="3672348" y="4999703"/>
            <a:ext cx="1740310" cy="88490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5278A5-6CD0-46B6-A816-7B8AE767655B}"/>
              </a:ext>
            </a:extLst>
          </p:cNvPr>
          <p:cNvSpPr/>
          <p:nvPr/>
        </p:nvSpPr>
        <p:spPr>
          <a:xfrm>
            <a:off x="6523702" y="5278771"/>
            <a:ext cx="452285" cy="34773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7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4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494" y="2650444"/>
            <a:ext cx="257143" cy="3523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677B3E9-C61B-46BD-B1EF-CB8AAC1278B0}"/>
                  </a:ext>
                </a:extLst>
              </p:cNvPr>
              <p:cNvSpPr txBox="1"/>
              <p:nvPr/>
            </p:nvSpPr>
            <p:spPr>
              <a:xfrm>
                <a:off x="2411361" y="2925291"/>
                <a:ext cx="5671168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5−4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5−4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5+4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5+4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8+31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677B3E9-C61B-46BD-B1EF-CB8AAC127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361" y="2925291"/>
                <a:ext cx="5671168" cy="7689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95409E91-345F-4EEA-BB7A-EF98FA913FBC}"/>
              </a:ext>
            </a:extLst>
          </p:cNvPr>
          <p:cNvGrpSpPr/>
          <p:nvPr/>
        </p:nvGrpSpPr>
        <p:grpSpPr>
          <a:xfrm>
            <a:off x="813005" y="1743428"/>
            <a:ext cx="2736168" cy="768993"/>
            <a:chOff x="628650" y="2879054"/>
            <a:chExt cx="2736168" cy="7689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C1D7565-8D89-45AA-9712-367AB33144F2}"/>
                    </a:ext>
                  </a:extLst>
                </p:cNvPr>
                <p:cNvSpPr txBox="1"/>
                <p:nvPr/>
              </p:nvSpPr>
              <p:spPr>
                <a:xfrm>
                  <a:off x="2227006" y="2879054"/>
                  <a:ext cx="1137812" cy="7689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4+3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5−4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C1D7565-8D89-45AA-9712-367AB33144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7006" y="2879054"/>
                  <a:ext cx="1137812" cy="7689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D7D99A7-3DE0-4CBC-8130-EA4FF86695D7}"/>
                </a:ext>
              </a:extLst>
            </p:cNvPr>
            <p:cNvSpPr txBox="1"/>
            <p:nvPr/>
          </p:nvSpPr>
          <p:spPr>
            <a:xfrm>
              <a:off x="628650" y="3003684"/>
              <a:ext cx="1386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7030A0"/>
                  </a:solidFill>
                </a:rPr>
                <a:t>Division: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243F63-C145-4A38-BD78-1A32D5D666A4}"/>
                  </a:ext>
                </a:extLst>
              </p:cNvPr>
              <p:cNvSpPr txBox="1"/>
              <p:nvPr/>
            </p:nvSpPr>
            <p:spPr>
              <a:xfrm>
                <a:off x="2199354" y="4394249"/>
                <a:ext cx="1946787" cy="806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41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41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243F63-C145-4A38-BD78-1A32D5D66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9354" y="4394249"/>
                <a:ext cx="1946787" cy="8066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B2DB223F-A847-4EFA-B88F-3347FAA0D72D}"/>
              </a:ext>
            </a:extLst>
          </p:cNvPr>
          <p:cNvSpPr txBox="1"/>
          <p:nvPr/>
        </p:nvSpPr>
        <p:spPr>
          <a:xfrm>
            <a:off x="3853016" y="3726149"/>
            <a:ext cx="2662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Complex Conjugate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6B6897D-13B3-4BC6-A118-9CB07410D93B}"/>
              </a:ext>
            </a:extLst>
          </p:cNvPr>
          <p:cNvSpPr/>
          <p:nvPr/>
        </p:nvSpPr>
        <p:spPr>
          <a:xfrm>
            <a:off x="3886200" y="3350409"/>
            <a:ext cx="2595716" cy="3956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45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36" grpId="0"/>
      <p:bldP spid="3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10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Realize the real Gamma function is just an integral that we can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numerically compute </a:t>
                </a:r>
                <a:r>
                  <a:rPr lang="en-US" sz="2400" dirty="0">
                    <a:ea typeface="Cambria Math" panose="02040503050406030204" pitchFamily="18" charset="0"/>
                  </a:rPr>
                  <a:t>using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Simpson’s Rule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Let’s plot this integral over the domain of </a:t>
                </a:r>
                <a:r>
                  <a:rPr lang="en-US" sz="2400" b="1" dirty="0">
                    <a:ea typeface="Cambria Math" panose="02040503050406030204" pitchFamily="18" charset="0"/>
                  </a:rPr>
                  <a:t>real numbers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We will first plot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≤5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along with</a:t>
                </a:r>
                <a:r>
                  <a:rPr lang="en-US" sz="24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!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49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62FD2A-BE83-4FB0-A263-19D221D30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799" y="4466590"/>
            <a:ext cx="5169100" cy="1316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plot_euler_gamma.py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D64635D-06B5-43F4-AD1A-E18222BAD455}"/>
              </a:ext>
            </a:extLst>
          </p:cNvPr>
          <p:cNvGrpSpPr/>
          <p:nvPr/>
        </p:nvGrpSpPr>
        <p:grpSpPr>
          <a:xfrm>
            <a:off x="4855723" y="4461208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4333AD6-9A19-41C1-A1C7-F85A3B862F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C0DFF8-CC94-491E-B2EF-5EE1D17CAC0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5E85C4-D83D-4CFB-9B2A-06F21A286DD6}"/>
              </a:ext>
            </a:extLst>
          </p:cNvPr>
          <p:cNvGrpSpPr/>
          <p:nvPr/>
        </p:nvGrpSpPr>
        <p:grpSpPr>
          <a:xfrm>
            <a:off x="3617226" y="4704196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9B54EC9-B836-4E82-AD61-B8C6EB4CAC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2388BC-8906-4FE6-BC9A-CDC5B4859CC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BC3885-7FBA-49A5-89F2-C622FD3EF31C}"/>
              </a:ext>
            </a:extLst>
          </p:cNvPr>
          <p:cNvGrpSpPr/>
          <p:nvPr/>
        </p:nvGrpSpPr>
        <p:grpSpPr>
          <a:xfrm>
            <a:off x="7161792" y="5413528"/>
            <a:ext cx="1064340" cy="369332"/>
            <a:chOff x="3647644" y="5421073"/>
            <a:chExt cx="1064340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232BC4-A2A5-4F50-9B61-EE9D2F9C7D2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FAAFA81-1284-4965-A0C9-CC0FDDEC83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580200-99CA-4FFD-AEB0-3FD121EA25D9}"/>
              </a:ext>
            </a:extLst>
          </p:cNvPr>
          <p:cNvGrpSpPr/>
          <p:nvPr/>
        </p:nvGrpSpPr>
        <p:grpSpPr>
          <a:xfrm>
            <a:off x="3801828" y="4938488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719DFC-7A1B-4872-9676-3E70D7F1451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25BE669-5CEA-416D-996F-9E64D64BAF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24C49DB4-ED05-4E16-A86E-B1E961F68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509" y="2905424"/>
            <a:ext cx="4748981" cy="9497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38AEE0-150A-4846-B655-D441E0A86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7510" y="1619665"/>
            <a:ext cx="4748980" cy="97207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0773B6D-CA92-468F-9FC2-12E2DFBCD72F}"/>
              </a:ext>
            </a:extLst>
          </p:cNvPr>
          <p:cNvSpPr txBox="1"/>
          <p:nvPr/>
        </p:nvSpPr>
        <p:spPr>
          <a:xfrm>
            <a:off x="265471" y="1782535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Imperative</a:t>
            </a:r>
          </a:p>
          <a:p>
            <a:pPr algn="ctr"/>
            <a:r>
              <a:rPr lang="en-US" b="1" dirty="0"/>
              <a:t>Procedural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A02C10-8CB3-4751-AD5D-E85C37412A78}"/>
              </a:ext>
            </a:extLst>
          </p:cNvPr>
          <p:cNvSpPr txBox="1"/>
          <p:nvPr/>
        </p:nvSpPr>
        <p:spPr>
          <a:xfrm>
            <a:off x="265471" y="3053178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Declarative</a:t>
            </a:r>
          </a:p>
          <a:p>
            <a:pPr algn="ctr"/>
            <a:r>
              <a:rPr lang="en-US" b="1" dirty="0"/>
              <a:t>Functional</a:t>
            </a:r>
          </a:p>
        </p:txBody>
      </p:sp>
    </p:spTree>
    <p:extLst>
      <p:ext uri="{BB962C8B-B14F-4D97-AF65-F5344CB8AC3E}">
        <p14:creationId xmlns:p14="http://schemas.microsoft.com/office/powerpoint/2010/main" val="303586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3566845-6347-4AB0-9256-C0A18C2D0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071" y="2675236"/>
            <a:ext cx="4210994" cy="3943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plot_euler_gamma.py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00324" y="1563088"/>
                <a:ext cx="3943350" cy="824758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00324" y="1563088"/>
                <a:ext cx="3943350" cy="824758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D64635D-06B5-43F4-AD1A-E18222BAD455}"/>
              </a:ext>
            </a:extLst>
          </p:cNvPr>
          <p:cNvGrpSpPr/>
          <p:nvPr/>
        </p:nvGrpSpPr>
        <p:grpSpPr>
          <a:xfrm>
            <a:off x="5943020" y="6300924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4333AD6-9A19-41C1-A1C7-F85A3B862F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C0DFF8-CC94-491E-B2EF-5EE1D17CAC0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5E85C4-D83D-4CFB-9B2A-06F21A286DD6}"/>
              </a:ext>
            </a:extLst>
          </p:cNvPr>
          <p:cNvGrpSpPr/>
          <p:nvPr/>
        </p:nvGrpSpPr>
        <p:grpSpPr>
          <a:xfrm>
            <a:off x="5941464" y="5572468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9B54EC9-B836-4E82-AD61-B8C6EB4CAC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2388BC-8906-4FE6-BC9A-CDC5B4859CC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BC3885-7FBA-49A5-89F2-C622FD3EF31C}"/>
              </a:ext>
            </a:extLst>
          </p:cNvPr>
          <p:cNvGrpSpPr/>
          <p:nvPr/>
        </p:nvGrpSpPr>
        <p:grpSpPr>
          <a:xfrm>
            <a:off x="3414832" y="2678738"/>
            <a:ext cx="1064340" cy="369332"/>
            <a:chOff x="3647644" y="5421073"/>
            <a:chExt cx="1064340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232BC4-A2A5-4F50-9B61-EE9D2F9C7D2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FAAFA81-1284-4965-A0C9-CC0FDDEC83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580200-99CA-4FFD-AEB0-3FD121EA25D9}"/>
              </a:ext>
            </a:extLst>
          </p:cNvPr>
          <p:cNvGrpSpPr/>
          <p:nvPr/>
        </p:nvGrpSpPr>
        <p:grpSpPr>
          <a:xfrm>
            <a:off x="4680052" y="4301270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719DFC-7A1B-4872-9676-3E70D7F1451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25BE669-5CEA-416D-996F-9E64D64BAF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E04BBD-51DD-48A2-9D5A-97F0F789CE0A}"/>
                  </a:ext>
                </a:extLst>
              </p:cNvPr>
              <p:cNvSpPr txBox="1"/>
              <p:nvPr/>
            </p:nvSpPr>
            <p:spPr>
              <a:xfrm>
                <a:off x="5735841" y="2200017"/>
                <a:ext cx="2539285" cy="2769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=0⟹ ??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E04BBD-51DD-48A2-9D5A-97F0F789C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841" y="2200017"/>
                <a:ext cx="2539285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9B62682B-21FD-4A59-8DB6-0BF6FAEC3D03}"/>
              </a:ext>
            </a:extLst>
          </p:cNvPr>
          <p:cNvGrpSpPr/>
          <p:nvPr/>
        </p:nvGrpSpPr>
        <p:grpSpPr>
          <a:xfrm>
            <a:off x="4772823" y="3288709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024F72D-BFE5-4560-9905-FCB38FE4E2C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BA19DB9-D386-44C2-85DA-5940D606DD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E06C59D-B53F-4E99-8782-D0A9E467BC98}"/>
              </a:ext>
            </a:extLst>
          </p:cNvPr>
          <p:cNvSpPr/>
          <p:nvPr/>
        </p:nvSpPr>
        <p:spPr>
          <a:xfrm>
            <a:off x="3841517" y="4028374"/>
            <a:ext cx="160054" cy="172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35EEADB-2D1A-4AFE-BB53-8AB2F3049B3A}"/>
              </a:ext>
            </a:extLst>
          </p:cNvPr>
          <p:cNvSpPr/>
          <p:nvPr/>
        </p:nvSpPr>
        <p:spPr>
          <a:xfrm>
            <a:off x="4513408" y="1731364"/>
            <a:ext cx="1107904" cy="4196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D255698-6C0F-47D4-9368-A2F1A17C9BC8}"/>
              </a:ext>
            </a:extLst>
          </p:cNvPr>
          <p:cNvSpPr/>
          <p:nvPr/>
        </p:nvSpPr>
        <p:spPr>
          <a:xfrm>
            <a:off x="3630157" y="3104043"/>
            <a:ext cx="2448353" cy="2098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EA13113E-0D82-47CF-811E-4311BF91378F}"/>
              </a:ext>
            </a:extLst>
          </p:cNvPr>
          <p:cNvCxnSpPr>
            <a:cxnSpLocks/>
            <a:stCxn id="19" idx="2"/>
            <a:endCxn id="33" idx="0"/>
          </p:cNvCxnSpPr>
          <p:nvPr/>
        </p:nvCxnSpPr>
        <p:spPr>
          <a:xfrm rot="5400000">
            <a:off x="4484328" y="2521011"/>
            <a:ext cx="953038" cy="21302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37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 animBg="1"/>
      <p:bldP spid="19" grpId="0" animBg="1"/>
      <p:bldP spid="3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plot_euler_gamma.py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1A556B-A4B6-D97C-0FFC-97231DC0866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476" y="1573620"/>
            <a:ext cx="7419048" cy="420952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45D591-431D-34DD-D1C2-0D53CB309645}"/>
              </a:ext>
            </a:extLst>
          </p:cNvPr>
          <p:cNvGrpSpPr/>
          <p:nvPr/>
        </p:nvGrpSpPr>
        <p:grpSpPr>
          <a:xfrm>
            <a:off x="2414783" y="1555404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3C2054E-6C7E-7235-02CC-7A54883EAC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61AC8C-3341-8AAF-3810-12707DA9CEA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E5F545B-EC2D-D831-8033-337FBF777268}"/>
              </a:ext>
            </a:extLst>
          </p:cNvPr>
          <p:cNvGrpSpPr/>
          <p:nvPr/>
        </p:nvGrpSpPr>
        <p:grpSpPr>
          <a:xfrm>
            <a:off x="3918625" y="1773401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6E78C41-D3AD-E22C-38F7-B77831D9A3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27F3B2F-3506-703B-CE3F-43D3F41C443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0BE157D-AB9B-B3A1-6240-93BE22FE22FF}"/>
              </a:ext>
            </a:extLst>
          </p:cNvPr>
          <p:cNvGrpSpPr/>
          <p:nvPr/>
        </p:nvGrpSpPr>
        <p:grpSpPr>
          <a:xfrm>
            <a:off x="5703545" y="2004003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08A3F8-8F2D-C3B2-7984-279429BC328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CACA91A-A4DC-5DFE-EC51-CB4B75287B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80F82FB-6489-BE05-6F7D-630320139F5A}"/>
              </a:ext>
            </a:extLst>
          </p:cNvPr>
          <p:cNvSpPr/>
          <p:nvPr/>
        </p:nvSpPr>
        <p:spPr>
          <a:xfrm>
            <a:off x="1797019" y="2065598"/>
            <a:ext cx="2104939" cy="26739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0851A4B-5D4A-5111-9347-8920CE440C81}"/>
              </a:ext>
            </a:extLst>
          </p:cNvPr>
          <p:cNvGrpSpPr/>
          <p:nvPr/>
        </p:nvGrpSpPr>
        <p:grpSpPr>
          <a:xfrm>
            <a:off x="7540356" y="2933463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4421E0-03D9-5CE9-6D73-7DF17027446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4CCC623-801C-C124-D701-74E7CA2632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82B1D70-A328-E3E3-B0E3-5BADB5ABAD75}"/>
              </a:ext>
            </a:extLst>
          </p:cNvPr>
          <p:cNvSpPr/>
          <p:nvPr/>
        </p:nvSpPr>
        <p:spPr>
          <a:xfrm>
            <a:off x="2160274" y="3004725"/>
            <a:ext cx="1240388" cy="20478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ED38C0-BA89-ED82-1A0C-693245F35FE7}"/>
              </a:ext>
            </a:extLst>
          </p:cNvPr>
          <p:cNvGrpSpPr/>
          <p:nvPr/>
        </p:nvGrpSpPr>
        <p:grpSpPr>
          <a:xfrm>
            <a:off x="2161261" y="3843174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13838B9-9435-B11F-1798-81171FDF73F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7E8545F-FEB3-9237-8B8C-980CB0F5FC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9FBE09-D220-E71E-4F90-CD634DDD31AF}"/>
              </a:ext>
            </a:extLst>
          </p:cNvPr>
          <p:cNvGrpSpPr/>
          <p:nvPr/>
        </p:nvGrpSpPr>
        <p:grpSpPr>
          <a:xfrm>
            <a:off x="3414558" y="4136538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36A2318-E5B9-3F17-1A25-0004A0A5641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F474773-2D33-8B91-1D0C-B039AA56B5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CEA169-F3B8-FFA1-657D-3EF28344F15A}"/>
              </a:ext>
            </a:extLst>
          </p:cNvPr>
          <p:cNvGrpSpPr/>
          <p:nvPr/>
        </p:nvGrpSpPr>
        <p:grpSpPr>
          <a:xfrm>
            <a:off x="3299686" y="4733611"/>
            <a:ext cx="1076632" cy="369332"/>
            <a:chOff x="2157212" y="5356391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A5C695B-6BA4-04B5-630F-533FB563993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A8A4EBDC-5424-2961-CD75-85E55F60F4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B638275A-90EB-C6BD-795B-B2329285BBEA}"/>
              </a:ext>
            </a:extLst>
          </p:cNvPr>
          <p:cNvSpPr txBox="1"/>
          <p:nvPr/>
        </p:nvSpPr>
        <p:spPr>
          <a:xfrm>
            <a:off x="4690597" y="3909768"/>
            <a:ext cx="3344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FF00"/>
                </a:solidFill>
              </a:rPr>
              <a:t>By narrowing the width of the plot limits (not the plot domain), you can effectively “zoom in” on plot sections</a:t>
            </a:r>
          </a:p>
        </p:txBody>
      </p:sp>
    </p:spTree>
    <p:extLst>
      <p:ext uri="{BB962C8B-B14F-4D97-AF65-F5344CB8AC3E}">
        <p14:creationId xmlns:p14="http://schemas.microsoft.com/office/powerpoint/2010/main" val="294213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5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4B358E-C992-43A7-A280-13552D83A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624" y="1273053"/>
            <a:ext cx="6892752" cy="53561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plot_euler_gamma.py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AA075C6E-76AF-48EE-B17A-78E8A6BC7F6F}"/>
                  </a:ext>
                </a:extLst>
              </p:cNvPr>
              <p:cNvSpPr/>
              <p:nvPr/>
            </p:nvSpPr>
            <p:spPr>
              <a:xfrm>
                <a:off x="3282846" y="4841780"/>
                <a:ext cx="1731364" cy="389745"/>
              </a:xfrm>
              <a:prstGeom prst="wedgeRoundRectCallout">
                <a:avLst>
                  <a:gd name="adj1" fmla="val 59254"/>
                  <a:gd name="adj2" fmla="val 191346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3!=</m:t>
                      </m:r>
                      <m:r>
                        <m:rPr>
                          <m:sty m:val="p"/>
                        </m:rPr>
                        <a:rPr lang="el-GR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AA075C6E-76AF-48EE-B17A-78E8A6BC7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846" y="4841780"/>
                <a:ext cx="1731364" cy="389745"/>
              </a:xfrm>
              <a:prstGeom prst="wedgeRoundRectCallout">
                <a:avLst>
                  <a:gd name="adj1" fmla="val 59254"/>
                  <a:gd name="adj2" fmla="val 191346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6581948D-868E-4E40-B791-1F731BA4E823}"/>
                  </a:ext>
                </a:extLst>
              </p:cNvPr>
              <p:cNvSpPr/>
              <p:nvPr/>
            </p:nvSpPr>
            <p:spPr>
              <a:xfrm>
                <a:off x="4364636" y="4132071"/>
                <a:ext cx="1731364" cy="389745"/>
              </a:xfrm>
              <a:prstGeom prst="wedgeRoundRectCallout">
                <a:avLst>
                  <a:gd name="adj1" fmla="val 57089"/>
                  <a:gd name="adj2" fmla="val 210577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4!=</m:t>
                      </m:r>
                      <m:r>
                        <m:rPr>
                          <m:sty m:val="p"/>
                        </m:rPr>
                        <a:rPr lang="el-GR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=24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6581948D-868E-4E40-B791-1F731BA4E8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636" y="4132071"/>
                <a:ext cx="1731364" cy="389745"/>
              </a:xfrm>
              <a:prstGeom prst="wedgeRoundRectCallout">
                <a:avLst>
                  <a:gd name="adj1" fmla="val 57089"/>
                  <a:gd name="adj2" fmla="val 210577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8D276D38-CB87-4A3E-9219-816B2ADFB307}"/>
                  </a:ext>
                </a:extLst>
              </p:cNvPr>
              <p:cNvSpPr/>
              <p:nvPr/>
            </p:nvSpPr>
            <p:spPr>
              <a:xfrm>
                <a:off x="5104151" y="2181635"/>
                <a:ext cx="1857531" cy="389745"/>
              </a:xfrm>
              <a:prstGeom prst="wedgeRoundRectCallout">
                <a:avLst>
                  <a:gd name="adj1" fmla="val 70942"/>
                  <a:gd name="adj2" fmla="val -122115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5!=</m:t>
                      </m:r>
                      <m:r>
                        <m:rPr>
                          <m:sty m:val="p"/>
                        </m:rPr>
                        <a:rPr lang="el-GR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=120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8D276D38-CB87-4A3E-9219-816B2ADFB3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151" y="2181635"/>
                <a:ext cx="1857531" cy="389745"/>
              </a:xfrm>
              <a:prstGeom prst="wedgeRoundRectCallout">
                <a:avLst>
                  <a:gd name="adj1" fmla="val 70942"/>
                  <a:gd name="adj2" fmla="val -122115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36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0F0C97-8777-4772-8C0B-1C06D8877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98" y="1273053"/>
            <a:ext cx="6683004" cy="5356151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then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 Run</a:t>
            </a:r>
            <a:r>
              <a:rPr lang="en-US" sz="3200" dirty="0">
                <a:latin typeface="+mn-lt"/>
              </a:rPr>
              <a:t> plot_euler_gamma.py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AC75EF-D0F0-48E6-946F-A4CF47D72499}"/>
                  </a:ext>
                </a:extLst>
              </p:cNvPr>
              <p:cNvSpPr txBox="1"/>
              <p:nvPr/>
            </p:nvSpPr>
            <p:spPr>
              <a:xfrm>
                <a:off x="4734892" y="5009725"/>
                <a:ext cx="2665025" cy="5186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!=</m:t>
                      </m:r>
                      <m:r>
                        <m:rPr>
                          <m:sty m:val="p"/>
                        </m:rPr>
                        <a:rPr lang="el-GR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1.5</m:t>
                          </m:r>
                        </m:e>
                      </m:d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0.886227…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AC75EF-D0F0-48E6-946F-A4CF47D72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892" y="5009725"/>
                <a:ext cx="2665025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B0699AD0-97D9-4FD2-AAB6-EED987129C7D}"/>
              </a:ext>
            </a:extLst>
          </p:cNvPr>
          <p:cNvSpPr/>
          <p:nvPr/>
        </p:nvSpPr>
        <p:spPr>
          <a:xfrm>
            <a:off x="3069789" y="4977580"/>
            <a:ext cx="182880" cy="18288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B4CC59AE-FC1C-40D0-A931-120FB572CA83}"/>
              </a:ext>
            </a:extLst>
          </p:cNvPr>
          <p:cNvCxnSpPr>
            <a:stCxn id="7" idx="4"/>
            <a:endCxn id="28" idx="1"/>
          </p:cNvCxnSpPr>
          <p:nvPr/>
        </p:nvCxnSpPr>
        <p:spPr>
          <a:xfrm rot="16200000" flipH="1">
            <a:off x="3893777" y="4427911"/>
            <a:ext cx="108567" cy="1573663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5F7E25ED-5464-4F34-8B2F-24BE1C1D0F7D}"/>
                  </a:ext>
                </a:extLst>
              </p:cNvPr>
              <p:cNvSpPr/>
              <p:nvPr/>
            </p:nvSpPr>
            <p:spPr>
              <a:xfrm>
                <a:off x="2613784" y="3721341"/>
                <a:ext cx="1731364" cy="389745"/>
              </a:xfrm>
              <a:prstGeom prst="wedgeRoundRectCallout">
                <a:avLst>
                  <a:gd name="adj1" fmla="val 59254"/>
                  <a:gd name="adj2" fmla="val 200961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1!=</m:t>
                      </m:r>
                      <m:r>
                        <m:rPr>
                          <m:sty m:val="p"/>
                        </m:rPr>
                        <a:rPr lang="el-GR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5F7E25ED-5464-4F34-8B2F-24BE1C1D0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784" y="3721341"/>
                <a:ext cx="1731364" cy="389745"/>
              </a:xfrm>
              <a:prstGeom prst="wedgeRoundRectCallout">
                <a:avLst>
                  <a:gd name="adj1" fmla="val 59254"/>
                  <a:gd name="adj2" fmla="val 200961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C0DD81A1-F61C-4278-BEAE-73A7A0B8FE71}"/>
                  </a:ext>
                </a:extLst>
              </p:cNvPr>
              <p:cNvSpPr/>
              <p:nvPr/>
            </p:nvSpPr>
            <p:spPr>
              <a:xfrm>
                <a:off x="4802348" y="1981223"/>
                <a:ext cx="1731364" cy="389745"/>
              </a:xfrm>
              <a:prstGeom prst="wedgeRoundRectCallout">
                <a:avLst>
                  <a:gd name="adj1" fmla="val 92587"/>
                  <a:gd name="adj2" fmla="val -54808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2!=</m:t>
                      </m:r>
                      <m:r>
                        <m:rPr>
                          <m:sty m:val="p"/>
                        </m:rPr>
                        <a:rPr lang="el-GR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C0DD81A1-F61C-4278-BEAE-73A7A0B8FE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348" y="1981223"/>
                <a:ext cx="1731364" cy="389745"/>
              </a:xfrm>
              <a:prstGeom prst="wedgeRoundRectCallout">
                <a:avLst>
                  <a:gd name="adj1" fmla="val 92587"/>
                  <a:gd name="adj2" fmla="val -54808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15B1362-8C74-36F5-F304-509E60DAD9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9313" y="2253093"/>
            <a:ext cx="1980952" cy="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7" grpId="0" animBg="1"/>
      <p:bldP spid="10" grpId="0" animBg="1"/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Euler was a mathematical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pathfinder</a:t>
                </a:r>
                <a:r>
                  <a:rPr lang="en-US" sz="2400" dirty="0">
                    <a:ea typeface="Cambria Math" panose="02040503050406030204" pitchFamily="18" charset="0"/>
                  </a:rPr>
                  <a:t> – he liked to bend the rules and push the boundaries of existing functions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He asked, “what is the factorial of a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fraction</a:t>
                </a:r>
                <a:r>
                  <a:rPr lang="en-US" sz="2400" dirty="0">
                    <a:ea typeface="Cambria Math" panose="02040503050406030204" pitchFamily="18" charset="0"/>
                  </a:rPr>
                  <a:t>?”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He also asked, “what is the factorial of a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negative</a:t>
                </a:r>
                <a:r>
                  <a:rPr lang="en-US" sz="2400" dirty="0">
                    <a:ea typeface="Cambria Math" panose="02040503050406030204" pitchFamily="18" charset="0"/>
                  </a:rPr>
                  <a:t> number?”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We can clearly see in the plot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!</m:t>
                    </m:r>
                    <m:r>
                      <a:rPr lang="en-US" sz="2400" b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0" i="0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But Euler went farther and proved these two gems:</a:t>
                </a: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=0.8862269…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ra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1.7724538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r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EC7414-97C1-434D-8125-2735EE329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87" y="276600"/>
            <a:ext cx="1149301" cy="90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4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Riemann Zeta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Recall the Harmonic Series: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Nicole Oresme proved this diverges to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in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1360</a:t>
                </a: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Recall the Basel Problem: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36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Euler proved this converged to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in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1735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523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Riemann Zeta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Bernhard Riemann considered in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1859</a:t>
                </a:r>
                <a:r>
                  <a:rPr lang="en-US" sz="2400" dirty="0"/>
                  <a:t> what happens to the series if we extend the domain beyond natural numbers to the </a:t>
                </a:r>
                <a:r>
                  <a:rPr lang="en-US" sz="2400" b="1" dirty="0"/>
                  <a:t>complex</a:t>
                </a:r>
                <a:r>
                  <a:rPr lang="en-US" sz="2400" dirty="0"/>
                  <a:t> domain – he used the Greek letter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zeta</a:t>
                </a:r>
                <a:r>
                  <a:rPr lang="en-US" sz="2400" dirty="0"/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He was trying to produce a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functional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equation</a:t>
                </a:r>
                <a:r>
                  <a:rPr lang="en-US" sz="2400" dirty="0">
                    <a:ea typeface="Cambria Math" panose="02040503050406030204" pitchFamily="18" charset="0"/>
                  </a:rPr>
                  <a:t> (a shortcut) that would analytically determine the </a:t>
                </a:r>
                <a:r>
                  <a:rPr lang="en-US" sz="2400" u="sng" dirty="0">
                    <a:ea typeface="Cambria Math" panose="02040503050406030204" pitchFamily="18" charset="0"/>
                  </a:rPr>
                  <a:t>exact</a:t>
                </a:r>
                <a:r>
                  <a:rPr lang="en-US" sz="2400" dirty="0">
                    <a:ea typeface="Cambria Math" panose="02040503050406030204" pitchFamily="18" charset="0"/>
                  </a:rPr>
                  <a:t> number of primes less than a given number </a:t>
                </a:r>
                <a:r>
                  <a:rPr lang="en-US" sz="2400" i="1" dirty="0">
                    <a:ea typeface="Cambria Math" panose="02040503050406030204" pitchFamily="18" charset="0"/>
                  </a:rPr>
                  <a:t>without</a:t>
                </a:r>
                <a:r>
                  <a:rPr lang="en-US" sz="2400" dirty="0">
                    <a:ea typeface="Cambria Math" panose="02040503050406030204" pitchFamily="18" charset="0"/>
                  </a:rPr>
                  <a:t> having to count each individual prime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This “</a:t>
                </a:r>
                <a:r>
                  <a:rPr lang="en-US" sz="2400" b="1" dirty="0">
                    <a:ea typeface="Cambria Math" panose="02040503050406030204" pitchFamily="18" charset="0"/>
                  </a:rPr>
                  <a:t>prime counting function</a:t>
                </a:r>
                <a:r>
                  <a:rPr lang="en-US" sz="2400" dirty="0">
                    <a:ea typeface="Cambria Math" panose="02040503050406030204" pitchFamily="18" charset="0"/>
                  </a:rPr>
                  <a:t>” is often expressed as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As an example: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1,000,000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=78,498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r="-773" b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90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Dirichlet Eta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Riemann faced a problem because his </a:t>
                </a:r>
                <a:r>
                  <a:rPr lang="en-US" sz="2400" b="1" dirty="0"/>
                  <a:t>Zeta</a:t>
                </a:r>
                <a:r>
                  <a:rPr lang="en-US" sz="2400" dirty="0"/>
                  <a:t> function only converges for complex numbers with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real part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Fortunately, a slight modification to Zeta helps it converge more easily. This helper is called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Eta</a:t>
                </a:r>
                <a:r>
                  <a:rPr lang="en-US" sz="2400" dirty="0"/>
                  <a:t> function: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(−1)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4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en-US" sz="24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sign alternates between successive </a:t>
                </a:r>
                <a:r>
                  <a:rPr lang="en-US" sz="2400" i="1" dirty="0"/>
                  <a:t>terms</a:t>
                </a:r>
                <a:r>
                  <a:rPr lang="en-US" sz="2400" dirty="0"/>
                  <a:t> – all terms with an even </a:t>
                </a:r>
                <a14:m>
                  <m:oMath xmlns:m="http://schemas.openxmlformats.org/officeDocument/2006/math">
                    <m:r>
                      <a:rPr lang="en-US" sz="240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are now subtracted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Eta</a:t>
                </a:r>
                <a:r>
                  <a:rPr lang="en-US" sz="2400" dirty="0"/>
                  <a:t> converges for any complex number having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real part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82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2C94CC-BE14-4B07-90E6-6CD7C0095B99}"/>
                  </a:ext>
                </a:extLst>
              </p:cNvPr>
              <p:cNvSpPr txBox="1"/>
              <p:nvPr/>
            </p:nvSpPr>
            <p:spPr>
              <a:xfrm>
                <a:off x="4030153" y="1558983"/>
                <a:ext cx="10836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2C94CC-BE14-4B07-90E6-6CD7C0095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153" y="1558983"/>
                <a:ext cx="1083694" cy="276999"/>
              </a:xfrm>
              <a:prstGeom prst="rect">
                <a:avLst/>
              </a:prstGeom>
              <a:blipFill>
                <a:blip r:embed="rId3"/>
                <a:stretch>
                  <a:fillRect l="-2809" r="-449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E1FAE7-B754-4E90-9490-2AD3054500AF}"/>
                  </a:ext>
                </a:extLst>
              </p:cNvPr>
              <p:cNvSpPr txBox="1"/>
              <p:nvPr/>
            </p:nvSpPr>
            <p:spPr>
              <a:xfrm>
                <a:off x="3991450" y="2322674"/>
                <a:ext cx="10836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E1FAE7-B754-4E90-9490-2AD305450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450" y="2322674"/>
                <a:ext cx="1083695" cy="276999"/>
              </a:xfrm>
              <a:prstGeom prst="rect">
                <a:avLst/>
              </a:prstGeom>
              <a:blipFill>
                <a:blip r:embed="rId4"/>
                <a:stretch>
                  <a:fillRect l="-2809" r="-449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5D1C8973-51A3-43A5-8465-8B0954F837E5}"/>
              </a:ext>
            </a:extLst>
          </p:cNvPr>
          <p:cNvGrpSpPr/>
          <p:nvPr/>
        </p:nvGrpSpPr>
        <p:grpSpPr>
          <a:xfrm>
            <a:off x="3687833" y="3047862"/>
            <a:ext cx="2364622" cy="1108879"/>
            <a:chOff x="4359875" y="2627713"/>
            <a:chExt cx="2364622" cy="11088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7069529-1A4E-4FF3-AE99-CD0537256EE2}"/>
                    </a:ext>
                  </a:extLst>
                </p:cNvPr>
                <p:cNvSpPr txBox="1"/>
                <p:nvPr/>
              </p:nvSpPr>
              <p:spPr>
                <a:xfrm>
                  <a:off x="4359875" y="2627713"/>
                  <a:ext cx="236462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5+2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7069529-1A4E-4FF3-AE99-CD0537256E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9875" y="2627713"/>
                  <a:ext cx="2364622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031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837EB18-6C91-4437-BA6C-83F4BCA92BE9}"/>
                    </a:ext>
                  </a:extLst>
                </p:cNvPr>
                <p:cNvSpPr txBox="1"/>
                <p:nvPr/>
              </p:nvSpPr>
              <p:spPr>
                <a:xfrm>
                  <a:off x="4835557" y="3459593"/>
                  <a:ext cx="5466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=29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837EB18-6C91-4437-BA6C-83F4BCA92B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5557" y="3459593"/>
                  <a:ext cx="546625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4444" r="-888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2F1C43-916D-4C02-9C73-DE849C256971}"/>
                  </a:ext>
                </a:extLst>
              </p:cNvPr>
              <p:cNvSpPr txBox="1"/>
              <p:nvPr/>
            </p:nvSpPr>
            <p:spPr>
              <a:xfrm>
                <a:off x="3798564" y="4380109"/>
                <a:ext cx="2635337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29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2F1C43-916D-4C02-9C73-DE849C256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564" y="4380109"/>
                <a:ext cx="2635337" cy="30963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30C5AD-E7F0-4368-9119-69743A25FD5C}"/>
                  </a:ext>
                </a:extLst>
              </p:cNvPr>
              <p:cNvSpPr txBox="1"/>
              <p:nvPr/>
            </p:nvSpPr>
            <p:spPr>
              <a:xfrm>
                <a:off x="5646917" y="1546770"/>
                <a:ext cx="258741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We use the </a:t>
                </a:r>
                <a:r>
                  <a:rPr lang="en-US" b="1" dirty="0">
                    <a:solidFill>
                      <a:srgbClr val="7030A0"/>
                    </a:solidFill>
                  </a:rPr>
                  <a:t>conjugate</a:t>
                </a:r>
                <a:r>
                  <a:rPr lang="en-US" dirty="0">
                    <a:solidFill>
                      <a:srgbClr val="7030A0"/>
                    </a:solidFill>
                  </a:rPr>
                  <a:t> because the </a:t>
                </a:r>
                <a:r>
                  <a:rPr lang="en-US" i="1" dirty="0">
                    <a:solidFill>
                      <a:srgbClr val="7030A0"/>
                    </a:solidFill>
                  </a:rPr>
                  <a:t>inner</a:t>
                </a:r>
                <a:r>
                  <a:rPr lang="en-US" dirty="0">
                    <a:solidFill>
                      <a:srgbClr val="7030A0"/>
                    </a:solidFill>
                  </a:rPr>
                  <a:t> product </a:t>
                </a:r>
                <a:r>
                  <a:rPr lang="en-US" u="sng" dirty="0">
                    <a:solidFill>
                      <a:srgbClr val="7030A0"/>
                    </a:solidFill>
                  </a:rPr>
                  <a:t>must</a:t>
                </a:r>
                <a:r>
                  <a:rPr lang="en-US" dirty="0">
                    <a:solidFill>
                      <a:srgbClr val="7030A0"/>
                    </a:solidFill>
                  </a:rPr>
                  <a:t> be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30C5AD-E7F0-4368-9119-69743A25F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917" y="1546770"/>
                <a:ext cx="2587410" cy="923330"/>
              </a:xfrm>
              <a:prstGeom prst="rect">
                <a:avLst/>
              </a:prstGeom>
              <a:blipFill>
                <a:blip r:embed="rId13"/>
                <a:stretch>
                  <a:fillRect l="-1882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97EA0554-6BE0-4A58-8293-8BA6420ADB5C}"/>
              </a:ext>
            </a:extLst>
          </p:cNvPr>
          <p:cNvSpPr/>
          <p:nvPr/>
        </p:nvSpPr>
        <p:spPr>
          <a:xfrm>
            <a:off x="3955828" y="3066032"/>
            <a:ext cx="257176" cy="292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F2F63D-C06D-40BF-9919-A90EEDC87E1B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rot="5400000" flipH="1" flipV="1">
            <a:off x="5214553" y="1339963"/>
            <a:ext cx="595932" cy="2856206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F58290-9796-4022-B00F-4742AAC229C5}"/>
                  </a:ext>
                </a:extLst>
              </p:cNvPr>
              <p:cNvSpPr txBox="1"/>
              <p:nvPr/>
            </p:nvSpPr>
            <p:spPr>
              <a:xfrm>
                <a:off x="3318972" y="4947141"/>
                <a:ext cx="313897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For complex numbers </a:t>
                </a:r>
                <a:r>
                  <a:rPr lang="en-US" b="1" dirty="0"/>
                  <a:t>(scalars)</a:t>
                </a:r>
                <a:r>
                  <a:rPr lang="en-US" dirty="0">
                    <a:solidFill>
                      <a:srgbClr val="7030A0"/>
                    </a:solidFill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7030A0"/>
                    </a:solidFill>
                  </a:rPr>
                  <a:t>the magnitude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7030A0"/>
                    </a:solidFill>
                  </a:rPr>
                  <a:t>the </a:t>
                </a:r>
                <a:r>
                  <a:rPr lang="en-US" b="1" dirty="0">
                    <a:solidFill>
                      <a:srgbClr val="7030A0"/>
                    </a:solidFill>
                  </a:rPr>
                  <a:t>norm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7030A0"/>
                    </a:solidFill>
                  </a:rPr>
                  <a:t>the absolute value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F58290-9796-4022-B00F-4742AAC22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972" y="4947141"/>
                <a:ext cx="3138977" cy="1200329"/>
              </a:xfrm>
              <a:prstGeom prst="rect">
                <a:avLst/>
              </a:prstGeom>
              <a:blipFill>
                <a:blip r:embed="rId14"/>
                <a:stretch>
                  <a:fillRect l="-1553" t="-3061" r="-583" b="-7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36CF7E7-1A79-4F66-8A23-B1F70307D118}"/>
                  </a:ext>
                </a:extLst>
              </p:cNvPr>
              <p:cNvSpPr txBox="1"/>
              <p:nvPr/>
            </p:nvSpPr>
            <p:spPr>
              <a:xfrm>
                <a:off x="4140073" y="3442596"/>
                <a:ext cx="425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5⋅−2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36CF7E7-1A79-4F66-8A23-B1F70307D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073" y="3442596"/>
                <a:ext cx="4253280" cy="276999"/>
              </a:xfrm>
              <a:prstGeom prst="rect">
                <a:avLst/>
              </a:prstGeom>
              <a:blipFill>
                <a:blip r:embed="rId15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1C8BE59-5587-4DEF-B793-C24472BD288B}"/>
              </a:ext>
            </a:extLst>
          </p:cNvPr>
          <p:cNvCxnSpPr/>
          <p:nvPr/>
        </p:nvCxnSpPr>
        <p:spPr>
          <a:xfrm flipV="1">
            <a:off x="5453365" y="3429000"/>
            <a:ext cx="599090" cy="2905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92D95-4852-43DA-9B77-75A8B8226ADC}"/>
              </a:ext>
            </a:extLst>
          </p:cNvPr>
          <p:cNvCxnSpPr/>
          <p:nvPr/>
        </p:nvCxnSpPr>
        <p:spPr>
          <a:xfrm flipV="1">
            <a:off x="6470242" y="3434713"/>
            <a:ext cx="599090" cy="2905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29D3E422-50AF-A76F-E962-7AFB8701D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</p:spTree>
    <p:extLst>
      <p:ext uri="{BB962C8B-B14F-4D97-AF65-F5344CB8AC3E}">
        <p14:creationId xmlns:p14="http://schemas.microsoft.com/office/powerpoint/2010/main" val="104961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8" grpId="0"/>
      <p:bldP spid="20" grpId="0"/>
      <p:bldP spid="16" grpId="0"/>
      <p:bldP spid="2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Dirichlet Eta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Euler's </a:t>
                </a:r>
                <a:r>
                  <a:rPr lang="en-US" sz="2400" b="1" dirty="0"/>
                  <a:t>Gamma</a:t>
                </a:r>
                <a:r>
                  <a:rPr lang="en-US" sz="2400" dirty="0"/>
                  <a:t> function is closely related to Dirichlet's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Eta</a:t>
                </a:r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So now we have yet another way to calculate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sz="2400" b="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mpmath</a:t>
                </a:r>
                <a:r>
                  <a:rPr lang="en-US" sz="2400" dirty="0"/>
                  <a:t> package has a built-in function </a:t>
                </a:r>
                <a:r>
                  <a:rPr lang="en-US" sz="2400" b="1" dirty="0" err="1">
                    <a:solidFill>
                      <a:srgbClr val="0070C0"/>
                    </a:solidFill>
                  </a:rPr>
                  <a:t>altzeta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() </a:t>
                </a:r>
                <a:r>
                  <a:rPr lang="en-US" sz="2400" dirty="0"/>
                  <a:t>that calculates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- it is so </a:t>
                </a:r>
                <a:r>
                  <a:rPr lang="en-US" sz="2400" dirty="0"/>
                  <a:t>named because the Eta function </a:t>
                </a:r>
                <a:r>
                  <a:rPr lang="en-US" sz="2400" i="1" dirty="0"/>
                  <a:t>alternates</a:t>
                </a:r>
                <a:r>
                  <a:rPr lang="en-US" sz="2400" dirty="0"/>
                  <a:t> the signs of the </a:t>
                </a:r>
                <a:r>
                  <a:rPr lang="en-US" sz="2400" b="1" dirty="0"/>
                  <a:t>Zeta</a:t>
                </a:r>
                <a:r>
                  <a:rPr lang="en-US" sz="2400" dirty="0"/>
                  <a:t> function terms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can use SciPy's </a:t>
                </a:r>
                <a:r>
                  <a:rPr lang="en-US" sz="2400" b="1" dirty="0"/>
                  <a:t>integrate() function </a:t>
                </a:r>
                <a:r>
                  <a:rPr lang="en-US" sz="2400" dirty="0"/>
                  <a:t>to calculate the integral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Let's calculate </a:t>
                </a:r>
                <a:r>
                  <a:rPr lang="en-US" sz="2400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5! </a:t>
                </a:r>
                <a:r>
                  <a:rPr lang="en-US" sz="2400" dirty="0"/>
                  <a:t>using this alternate definition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74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gamma_eta.py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F7132E-1CE7-269A-55FF-F15FFEFDC27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436" y="1833350"/>
            <a:ext cx="5771429" cy="352380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4FCD57B-CDAF-A450-9A11-DB3067872A70}"/>
              </a:ext>
            </a:extLst>
          </p:cNvPr>
          <p:cNvGrpSpPr/>
          <p:nvPr/>
        </p:nvGrpSpPr>
        <p:grpSpPr>
          <a:xfrm>
            <a:off x="4288923" y="2476278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B831A88-09B5-0630-07DA-74ADF2A296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19947D-0B7D-2FFD-1F09-77234FD2800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8391C-75EC-DA7C-691D-53EF074CA34C}"/>
              </a:ext>
            </a:extLst>
          </p:cNvPr>
          <p:cNvGrpSpPr/>
          <p:nvPr/>
        </p:nvGrpSpPr>
        <p:grpSpPr>
          <a:xfrm>
            <a:off x="4811806" y="2711759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55A5231-0CA1-FDD0-4AAC-71D43007C5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579B374-CA59-799A-7BAB-89BBDD63F74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C5B008-FFFE-89C3-FDEB-09F0A3D403A2}"/>
              </a:ext>
            </a:extLst>
          </p:cNvPr>
          <p:cNvGrpSpPr/>
          <p:nvPr/>
        </p:nvGrpSpPr>
        <p:grpSpPr>
          <a:xfrm>
            <a:off x="5088930" y="2937244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5BEAD6-BB30-1E37-3637-9B5839FF960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9FA7F34-6E21-3F41-AAE9-77DB9F7361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BAB8CB-9263-AE9D-5499-4D489B0E0ED4}"/>
              </a:ext>
            </a:extLst>
          </p:cNvPr>
          <p:cNvGrpSpPr/>
          <p:nvPr/>
        </p:nvGrpSpPr>
        <p:grpSpPr>
          <a:xfrm>
            <a:off x="7396179" y="3631378"/>
            <a:ext cx="1064340" cy="369332"/>
            <a:chOff x="3647644" y="5421073"/>
            <a:chExt cx="1064340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1A78FE-1E25-1928-512D-72C6A1AF189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94B2743-26A1-879E-F0F8-E8C3D0662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A04F4A-721B-F0E4-0C4C-2CF8A56AFE3C}"/>
                  </a:ext>
                </a:extLst>
              </p:cNvPr>
              <p:cNvSpPr txBox="1"/>
              <p:nvPr/>
            </p:nvSpPr>
            <p:spPr>
              <a:xfrm>
                <a:off x="4312226" y="4038634"/>
                <a:ext cx="2825646" cy="7115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A04F4A-721B-F0E4-0C4C-2CF8A56AF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2226" y="4038634"/>
                <a:ext cx="2825646" cy="7115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>
            <a:extLst>
              <a:ext uri="{FF2B5EF4-FFF2-40B4-BE49-F238E27FC236}">
                <a16:creationId xmlns:a16="http://schemas.microsoft.com/office/drawing/2014/main" id="{04B99BD7-67D7-DF6E-789A-3293005AAF7A}"/>
              </a:ext>
            </a:extLst>
          </p:cNvPr>
          <p:cNvSpPr/>
          <p:nvPr/>
        </p:nvSpPr>
        <p:spPr>
          <a:xfrm>
            <a:off x="6013942" y="4084844"/>
            <a:ext cx="693174" cy="614900"/>
          </a:xfrm>
          <a:prstGeom prst="rect">
            <a:avLst/>
          </a:prstGeom>
          <a:noFill/>
          <a:ln w="28575">
            <a:solidFill>
              <a:srgbClr val="FF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Curved Right 17">
            <a:extLst>
              <a:ext uri="{FF2B5EF4-FFF2-40B4-BE49-F238E27FC236}">
                <a16:creationId xmlns:a16="http://schemas.microsoft.com/office/drawing/2014/main" id="{7528142C-322F-A6C7-15A0-317B15103903}"/>
              </a:ext>
            </a:extLst>
          </p:cNvPr>
          <p:cNvSpPr/>
          <p:nvPr/>
        </p:nvSpPr>
        <p:spPr>
          <a:xfrm>
            <a:off x="1818898" y="4679163"/>
            <a:ext cx="284813" cy="570421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68E972D-2FD3-B948-D6AC-4B60D28594E8}"/>
              </a:ext>
            </a:extLst>
          </p:cNvPr>
          <p:cNvGrpSpPr/>
          <p:nvPr/>
        </p:nvGrpSpPr>
        <p:grpSpPr>
          <a:xfrm>
            <a:off x="6630615" y="4765237"/>
            <a:ext cx="1068643" cy="369332"/>
            <a:chOff x="3647644" y="5359159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73E11C8-9B68-A8BD-D6CE-7157C581951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7251B26-1A4C-4262-C4F5-10DEAA148A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E160F42-C5EA-56EC-D7AA-2ABB774A7F81}"/>
              </a:ext>
            </a:extLst>
          </p:cNvPr>
          <p:cNvGrpSpPr/>
          <p:nvPr/>
        </p:nvGrpSpPr>
        <p:grpSpPr>
          <a:xfrm>
            <a:off x="3155372" y="4987827"/>
            <a:ext cx="1076632" cy="369332"/>
            <a:chOff x="2157212" y="5356391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2EA6081-D153-7B49-4913-DB800024D85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4B97ACD-6EB7-E69C-F3FB-A124116E8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587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75" grpId="0" animBg="1"/>
      <p:bldP spid="1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676A3115-FCB8-BC6A-572D-ED5CC1F91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428" y="1545982"/>
            <a:ext cx="6057143" cy="4733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gamma_eta.py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2D2CF9-FCC0-1472-B9E8-70A105D944C4}"/>
                  </a:ext>
                </a:extLst>
              </p:cNvPr>
              <p:cNvSpPr txBox="1"/>
              <p:nvPr/>
            </p:nvSpPr>
            <p:spPr>
              <a:xfrm>
                <a:off x="5204709" y="2273651"/>
                <a:ext cx="2825646" cy="7115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2D2CF9-FCC0-1472-B9E8-70A105D94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4709" y="2273651"/>
                <a:ext cx="2825646" cy="7115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04B80F7F-6B46-787D-1CB1-98105A546A55}"/>
              </a:ext>
            </a:extLst>
          </p:cNvPr>
          <p:cNvGrpSpPr/>
          <p:nvPr/>
        </p:nvGrpSpPr>
        <p:grpSpPr>
          <a:xfrm>
            <a:off x="2520581" y="2015300"/>
            <a:ext cx="1076632" cy="369332"/>
            <a:chOff x="4968362" y="2079211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DE07465-773D-27CE-1580-13239F6A35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C963CBE-F004-B3C0-AC1E-761837A4473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1C50B61-B167-C2EB-87C3-9FCCF8ED9222}"/>
              </a:ext>
            </a:extLst>
          </p:cNvPr>
          <p:cNvGrpSpPr/>
          <p:nvPr/>
        </p:nvGrpSpPr>
        <p:grpSpPr>
          <a:xfrm>
            <a:off x="2872956" y="2709550"/>
            <a:ext cx="1076632" cy="369332"/>
            <a:chOff x="4704120" y="2356972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3A4C1FA-ACA6-0EF2-A975-F55A8C04F6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3D43777-E57C-EDFD-B111-5C653119FC6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1904618-FE87-DB67-7F46-DC97AEC9FD98}"/>
              </a:ext>
            </a:extLst>
          </p:cNvPr>
          <p:cNvGrpSpPr/>
          <p:nvPr/>
        </p:nvGrpSpPr>
        <p:grpSpPr>
          <a:xfrm>
            <a:off x="4243577" y="3619183"/>
            <a:ext cx="1068643" cy="369332"/>
            <a:chOff x="3647644" y="4910075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C09ADD0-EC3F-30D6-CCC7-5ED2D0ABFC9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BDA07D4-8DDB-63BD-DC6D-0B41A961C6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A7FEDD1-4059-91C0-9FEC-550869B54058}"/>
              </a:ext>
            </a:extLst>
          </p:cNvPr>
          <p:cNvGrpSpPr/>
          <p:nvPr/>
        </p:nvGrpSpPr>
        <p:grpSpPr>
          <a:xfrm>
            <a:off x="5898571" y="4318225"/>
            <a:ext cx="1064340" cy="369332"/>
            <a:chOff x="3647644" y="5421073"/>
            <a:chExt cx="1064340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883EDDB-D672-69AD-FEB1-17008174D48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1ED79AF-62A4-61DB-276C-79B00A641E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3C4BF0AE-64DE-4958-D1AE-E3C9817336F9}"/>
              </a:ext>
            </a:extLst>
          </p:cNvPr>
          <p:cNvSpPr/>
          <p:nvPr/>
        </p:nvSpPr>
        <p:spPr>
          <a:xfrm>
            <a:off x="4590164" y="4379119"/>
            <a:ext cx="896236" cy="23574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765C4E9-7753-A2C4-0541-A106902D2B99}"/>
              </a:ext>
            </a:extLst>
          </p:cNvPr>
          <p:cNvGrpSpPr/>
          <p:nvPr/>
        </p:nvGrpSpPr>
        <p:grpSpPr>
          <a:xfrm>
            <a:off x="4588827" y="5221334"/>
            <a:ext cx="1068643" cy="369332"/>
            <a:chOff x="3647644" y="5359159"/>
            <a:chExt cx="1068643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CF8C862-ABC8-9316-7712-7D1364AE79E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04334284-B1A0-A357-87A1-ACB4DEE295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6C3E668-27D3-ED80-9E69-F0B72352A03F}"/>
              </a:ext>
            </a:extLst>
          </p:cNvPr>
          <p:cNvGrpSpPr/>
          <p:nvPr/>
        </p:nvGrpSpPr>
        <p:grpSpPr>
          <a:xfrm>
            <a:off x="4311592" y="5673793"/>
            <a:ext cx="1076632" cy="369332"/>
            <a:chOff x="2157212" y="5356391"/>
            <a:chExt cx="1076632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C14EA67-9E81-4868-F675-32F311EA08D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30050CE-456B-18BC-255D-50ED516EDF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6BFF87-4EDC-1966-42E5-25BF4C00F53F}"/>
              </a:ext>
            </a:extLst>
          </p:cNvPr>
          <p:cNvGrpSpPr/>
          <p:nvPr/>
        </p:nvGrpSpPr>
        <p:grpSpPr>
          <a:xfrm>
            <a:off x="6080441" y="5891192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7CF5401-2B27-5327-3FBE-3B13AF34329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9A5464F-C02B-DAF4-1467-05935918AA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6887FE84-75C3-72B7-17BB-D728DA3EF134}"/>
              </a:ext>
            </a:extLst>
          </p:cNvPr>
          <p:cNvSpPr/>
          <p:nvPr/>
        </p:nvSpPr>
        <p:spPr>
          <a:xfrm>
            <a:off x="6062664" y="2329478"/>
            <a:ext cx="461962" cy="6106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F66CCEB-85E5-56E6-C266-789D4C53B4A6}"/>
              </a:ext>
            </a:extLst>
          </p:cNvPr>
          <p:cNvSpPr/>
          <p:nvPr/>
        </p:nvSpPr>
        <p:spPr>
          <a:xfrm>
            <a:off x="6557963" y="2331245"/>
            <a:ext cx="1352549" cy="6106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D807C40-86FE-2B31-C04D-8412EAA93C7B}"/>
              </a:ext>
            </a:extLst>
          </p:cNvPr>
          <p:cNvSpPr/>
          <p:nvPr/>
        </p:nvSpPr>
        <p:spPr>
          <a:xfrm>
            <a:off x="3475326" y="4379119"/>
            <a:ext cx="200059" cy="23574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8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42" grpId="0" animBg="1"/>
      <p:bldP spid="55" grpId="0" animBg="1"/>
      <p:bldP spid="56" grpId="0" animBg="1"/>
      <p:bldP spid="5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gamma_eta.py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B77BF47-4950-E4EB-26AA-A06D0BB84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618" y="1690689"/>
            <a:ext cx="1104762" cy="87619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52FB294-FCDB-6AFF-B555-A3173B397E28}"/>
              </a:ext>
            </a:extLst>
          </p:cNvPr>
          <p:cNvGrpSpPr/>
          <p:nvPr/>
        </p:nvGrpSpPr>
        <p:grpSpPr>
          <a:xfrm>
            <a:off x="1023171" y="4770074"/>
            <a:ext cx="3291967" cy="1660709"/>
            <a:chOff x="1023171" y="4927469"/>
            <a:chExt cx="3291967" cy="1660709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1579F95-664D-7D20-CD2D-475C9824F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3171" y="4927469"/>
              <a:ext cx="1522317" cy="1660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DF7EC44-28D9-0377-0747-436F37E89238}"/>
                </a:ext>
              </a:extLst>
            </p:cNvPr>
            <p:cNvSpPr txBox="1"/>
            <p:nvPr/>
          </p:nvSpPr>
          <p:spPr>
            <a:xfrm>
              <a:off x="2545488" y="5326936"/>
              <a:ext cx="176965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Bernhard Riemann</a:t>
              </a:r>
            </a:p>
            <a:p>
              <a:pPr algn="ctr"/>
              <a:r>
                <a:rPr lang="en-US" sz="1600" dirty="0"/>
                <a:t>1826 – 1863</a:t>
              </a:r>
            </a:p>
            <a:p>
              <a:pPr algn="ctr"/>
              <a:r>
                <a:rPr lang="en-US" sz="1600" dirty="0"/>
                <a:t>(39 years old)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413BB32-9BD9-26C0-09CC-4EB71A767264}"/>
              </a:ext>
            </a:extLst>
          </p:cNvPr>
          <p:cNvGrpSpPr/>
          <p:nvPr/>
        </p:nvGrpSpPr>
        <p:grpSpPr>
          <a:xfrm>
            <a:off x="5094248" y="4770074"/>
            <a:ext cx="3144001" cy="1660709"/>
            <a:chOff x="5094248" y="4927469"/>
            <a:chExt cx="3144001" cy="1660709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9FF3EB4-5FA1-44C7-0F77-CCED4F261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94248" y="4927469"/>
              <a:ext cx="1504266" cy="1660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05D6662-E19A-63E1-E3CE-7412FF891A46}"/>
                </a:ext>
              </a:extLst>
            </p:cNvPr>
            <p:cNvSpPr txBox="1"/>
            <p:nvPr/>
          </p:nvSpPr>
          <p:spPr>
            <a:xfrm>
              <a:off x="6598514" y="5342325"/>
              <a:ext cx="16397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Peter Gustav Lejeune Dirichlet</a:t>
              </a:r>
            </a:p>
            <a:p>
              <a:pPr algn="ctr"/>
              <a:r>
                <a:rPr lang="en-US" sz="1600" dirty="0"/>
                <a:t>1805 – 1859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B09248F-A313-6F18-5EFE-FF7DA7F35719}"/>
                  </a:ext>
                </a:extLst>
              </p:cNvPr>
              <p:cNvSpPr txBox="1"/>
              <p:nvPr/>
            </p:nvSpPr>
            <p:spPr>
              <a:xfrm>
                <a:off x="1791325" y="2717901"/>
                <a:ext cx="5561351" cy="8476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8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(−1)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8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en-US" sz="18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B09248F-A313-6F18-5EFE-FF7DA7F35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325" y="2717901"/>
                <a:ext cx="5561351" cy="847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0A30904-FE31-856B-B114-13D9AFDEAA2C}"/>
                  </a:ext>
                </a:extLst>
              </p:cNvPr>
              <p:cNvSpPr txBox="1"/>
              <p:nvPr/>
            </p:nvSpPr>
            <p:spPr>
              <a:xfrm>
                <a:off x="2286000" y="3624590"/>
                <a:ext cx="4572000" cy="7115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0A30904-FE31-856B-B114-13D9AFDEA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624590"/>
                <a:ext cx="4572000" cy="7115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E6F175C-4B40-AC9B-5D44-99E92806B6AD}"/>
              </a:ext>
            </a:extLst>
          </p:cNvPr>
          <p:cNvSpPr txBox="1"/>
          <p:nvPr/>
        </p:nvSpPr>
        <p:spPr>
          <a:xfrm>
            <a:off x="2286000" y="1697309"/>
            <a:ext cx="173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7030A0"/>
                </a:solidFill>
              </a:rPr>
              <a:t>Gamma via Eta: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624720-8989-B8EF-369A-A00E6260F534}"/>
              </a:ext>
            </a:extLst>
          </p:cNvPr>
          <p:cNvSpPr txBox="1"/>
          <p:nvPr/>
        </p:nvSpPr>
        <p:spPr>
          <a:xfrm>
            <a:off x="2286000" y="2161381"/>
            <a:ext cx="173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7030A0"/>
                </a:solidFill>
              </a:rPr>
              <a:t>Classic Factorial:</a:t>
            </a:r>
          </a:p>
        </p:txBody>
      </p:sp>
    </p:spTree>
    <p:extLst>
      <p:ext uri="{BB962C8B-B14F-4D97-AF65-F5344CB8AC3E}">
        <p14:creationId xmlns:p14="http://schemas.microsoft.com/office/powerpoint/2010/main" val="268793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/>
      <p:bldP spid="3" grpId="0"/>
      <p:bldP spid="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Dirichlet Eta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Eta</a:t>
                </a:r>
                <a:r>
                  <a:rPr lang="en-US" sz="2400" dirty="0"/>
                  <a:t> function has some interesting values which you can write code to numerically compute: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US" sz="2000" dirty="0"/>
                  <a:t>  which is one-half of Euler’s Basel sum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func>
                  </m:oMath>
                </a14:m>
                <a:r>
                  <a:rPr lang="en-US" sz="2000" dirty="0"/>
                  <a:t>  which is called the </a:t>
                </a:r>
                <a:r>
                  <a:rPr lang="en-US" sz="2000" b="1" dirty="0"/>
                  <a:t>alternating</a:t>
                </a:r>
                <a:r>
                  <a:rPr lang="en-US" sz="2000" dirty="0"/>
                  <a:t> harmonic series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  which is the Abel sum of Grandi’s series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1 −1+1 −1+…=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??</m:t>
                    </m:r>
                  </m:oMath>
                </a14:m>
                <a:r>
                  <a:rPr lang="en-US" sz="2000" dirty="0"/>
                  <a:t>  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(see slide #52)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Fortunately,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/>
                  <a:t> helps us extend the domain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400" i="1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as </a:t>
                </a:r>
                <a:r>
                  <a:rPr lang="en-US" sz="2400" b="1" dirty="0"/>
                  <a:t>Eta</a:t>
                </a:r>
                <a:r>
                  <a:rPr lang="en-US" sz="2400" dirty="0"/>
                  <a:t> converges for complex numbers having a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real part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 dirty="0">
                  <a:solidFill>
                    <a:srgbClr val="00B05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But how can we find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40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if all we have is </a:t>
                </a:r>
                <a14:m>
                  <m:oMath xmlns:m="http://schemas.openxmlformats.org/officeDocument/2006/math">
                    <m:r>
                      <a:rPr lang="en-US" sz="240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40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/>
                  <a:t>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r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96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5768" y="365126"/>
            <a:ext cx="1819582" cy="163328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Zeta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solidFill>
                  <a:srgbClr val="0070C0"/>
                </a:solidFill>
                <a:latin typeface="+mn-lt"/>
              </a:rPr>
              <a:t> in terms of Eta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4798" y="554216"/>
                <a:ext cx="6103989" cy="6067809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1+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798" y="554216"/>
                <a:ext cx="6103989" cy="60678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43F7B4-742E-459F-BCA7-DBC9FA449F86}"/>
              </a:ext>
            </a:extLst>
          </p:cNvPr>
          <p:cNvSpPr txBox="1"/>
          <p:nvPr/>
        </p:nvSpPr>
        <p:spPr>
          <a:xfrm>
            <a:off x="5304349" y="4859595"/>
            <a:ext cx="27828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We can now calculate Zeta using Eta for all complex numbers in the </a:t>
            </a:r>
            <a:r>
              <a:rPr lang="en-US" b="1" u="sng" dirty="0">
                <a:solidFill>
                  <a:srgbClr val="FF0000"/>
                </a:solidFill>
              </a:rPr>
              <a:t>right</a:t>
            </a:r>
            <a:r>
              <a:rPr lang="en-US" b="1" dirty="0">
                <a:solidFill>
                  <a:srgbClr val="FF0000"/>
                </a:solidFill>
              </a:rPr>
              <a:t> plane </a:t>
            </a:r>
            <a:r>
              <a:rPr lang="en-US" dirty="0"/>
              <a:t>(except at s = 1 which is the divergent harmonic series)</a:t>
            </a: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86874614-1A93-46BA-9635-51F7565FA98F}"/>
              </a:ext>
            </a:extLst>
          </p:cNvPr>
          <p:cNvSpPr/>
          <p:nvPr/>
        </p:nvSpPr>
        <p:spPr>
          <a:xfrm>
            <a:off x="4535129" y="5416344"/>
            <a:ext cx="752167" cy="169607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B44197-51CD-4A96-BE94-B2491D31B55A}"/>
              </a:ext>
            </a:extLst>
          </p:cNvPr>
          <p:cNvSpPr/>
          <p:nvPr/>
        </p:nvSpPr>
        <p:spPr>
          <a:xfrm>
            <a:off x="2145890" y="5102942"/>
            <a:ext cx="2271252" cy="81853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6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The Riemann Zeta Function</a:t>
            </a:r>
            <a:endParaRPr lang="en-US" sz="32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</a:t>
                </a:r>
                <a:r>
                  <a:rPr lang="en-US" sz="2400" i="1" dirty="0"/>
                  <a:t>extended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Zeta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function</a:t>
                </a:r>
                <a:r>
                  <a:rPr lang="en-US" sz="2400" dirty="0"/>
                  <a:t> has some interesting values that appear in many branches of math &amp; physics: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0+0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  (Grandi’s series)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≈2.612375</m:t>
                    </m:r>
                  </m:oMath>
                </a14:m>
                <a:r>
                  <a:rPr lang="en-US" sz="2000" dirty="0"/>
                  <a:t> (appears when calculating the critical temperature for a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Bose-Einstein condensate</a:t>
                </a:r>
                <a:r>
                  <a:rPr lang="en-US" sz="2000" dirty="0"/>
                  <a:t>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2000" dirty="0"/>
                  <a:t> (Euler’s Basel sum)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1.082323</m:t>
                    </m:r>
                  </m:oMath>
                </a14:m>
                <a:r>
                  <a:rPr lang="en-US" sz="2000" dirty="0"/>
                  <a:t> (appears when integrating Planck’s law to derive the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Stefan-Boltzmann law </a:t>
                </a:r>
                <a:r>
                  <a:rPr lang="en-US" sz="2000" dirty="0"/>
                  <a:t>for black body radiation)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−1+0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US" sz="2000" dirty="0"/>
                  <a:t> which “suggests” something Ramanujan independently discovered: 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+…=−</m:t>
                    </m:r>
                    <m:f>
                      <m:f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den>
                    </m:f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                </a:t>
                </a:r>
                <a:r>
                  <a:rPr lang="en-US" sz="2000" dirty="0"/>
                  <a:t>(this series appears in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string theory</a:t>
                </a:r>
                <a:r>
                  <a:rPr lang="en-US" sz="2000" dirty="0"/>
                  <a:t>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b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72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The Riemann Hypothesis</a:t>
            </a:r>
            <a:endParaRPr lang="en-US" sz="32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799244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To find his prime counting function, Riemann needed to determine what complex numbers make the Zeta function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converge to zero</a:t>
                </a:r>
                <a:r>
                  <a:rPr lang="en-US" sz="2400" dirty="0"/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1+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He then discovered something unexpected - all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zeta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zeroes</a:t>
                </a:r>
                <a:r>
                  <a:rPr lang="en-US" sz="2400" dirty="0"/>
                  <a:t> seemed to have a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real part =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½</m:t>
                    </m:r>
                  </m:oMath>
                </a14:m>
                <a:endParaRPr lang="en-US" sz="2400" b="1" dirty="0">
                  <a:solidFill>
                    <a:srgbClr val="00B050"/>
                  </a:solidFill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He could not offer a proof and this idea has become the famous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Riemann Hypothesis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No one has been able to prove or disprove that Zeta zeroes can only exist on that single vertical line in the complex plane (Re=1/2)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solidFill>
                      <a:schemeClr val="tx1"/>
                    </a:solidFill>
                  </a:rPr>
                  <a:t>It is the </a:t>
                </a:r>
                <a:r>
                  <a:rPr lang="en-US" sz="2000" b="1" dirty="0"/>
                  <a:t>most important unsolved problem in Mathematics </a:t>
                </a:r>
                <a:r>
                  <a:rPr lang="en-US" sz="2000" dirty="0">
                    <a:solidFill>
                      <a:schemeClr val="tx1"/>
                    </a:solidFill>
                  </a:rPr>
                  <a:t>because it is intricately linked to the </a:t>
                </a:r>
                <a:r>
                  <a:rPr lang="en-US" sz="2000" u="sng" dirty="0">
                    <a:solidFill>
                      <a:schemeClr val="tx1"/>
                    </a:solidFill>
                  </a:rPr>
                  <a:t>distribution</a:t>
                </a:r>
                <a:r>
                  <a:rPr lang="en-US" sz="2000" dirty="0">
                    <a:solidFill>
                      <a:schemeClr val="tx1"/>
                    </a:solidFill>
                  </a:rPr>
                  <a:t> of prime numbers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799244"/>
              </a:xfrm>
              <a:blipFill>
                <a:blip r:embed="rId3"/>
                <a:stretch>
                  <a:fillRect l="-1005" t="-1777" r="-1314" b="-1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9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8B564410-B7E6-268C-25CB-237A321E3C0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88" y="1626559"/>
            <a:ext cx="7864011" cy="47619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riemann_hypothesis.py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CDCC49D-6265-5CC0-2247-271DAA625FB2}"/>
              </a:ext>
            </a:extLst>
          </p:cNvPr>
          <p:cNvGrpSpPr/>
          <p:nvPr/>
        </p:nvGrpSpPr>
        <p:grpSpPr>
          <a:xfrm>
            <a:off x="5116104" y="1899843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CA023D9-2302-7E24-E143-DC2E506630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B71FBB-22BA-CD0D-7C47-2B4374CF4E7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1D0347-A3FB-1627-4717-94CE56D3AADF}"/>
              </a:ext>
            </a:extLst>
          </p:cNvPr>
          <p:cNvGrpSpPr/>
          <p:nvPr/>
        </p:nvGrpSpPr>
        <p:grpSpPr>
          <a:xfrm>
            <a:off x="2400243" y="2730138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AE7089F-F811-FDF6-88AA-5BC9C07EF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FCAE28-0662-90E7-BF36-15BDB1BA759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05E4D6-8C8C-7C35-C0F0-AF67961ED924}"/>
              </a:ext>
            </a:extLst>
          </p:cNvPr>
          <p:cNvGrpSpPr/>
          <p:nvPr/>
        </p:nvGrpSpPr>
        <p:grpSpPr>
          <a:xfrm>
            <a:off x="3188503" y="2999538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84B30C-16E4-928B-4ADA-8B820960BB9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B31B43E-DBDA-99F9-96ED-0A38AAB3FA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872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DE10BB3-EB4E-D876-5AC3-6165C0BABA80}"/>
              </a:ext>
            </a:extLst>
          </p:cNvPr>
          <p:cNvGrpSpPr/>
          <p:nvPr/>
        </p:nvGrpSpPr>
        <p:grpSpPr>
          <a:xfrm>
            <a:off x="5448221" y="3285775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C2CC02-01B3-8DCF-7B53-7F03E9F2B97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8DE81D4-1922-D900-6EE7-1698A35EBB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4224DA-EBAD-1EF6-7C93-8148F57AFB8B}"/>
              </a:ext>
            </a:extLst>
          </p:cNvPr>
          <p:cNvGrpSpPr/>
          <p:nvPr/>
        </p:nvGrpSpPr>
        <p:grpSpPr>
          <a:xfrm>
            <a:off x="2895321" y="3796279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AE09AA5-4FF8-FA95-C1E7-33FB56184D0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A584868-3A89-94DB-3C6C-6E0B8BB9A0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FFAF22-4B29-AD6F-77A3-F97F650D3607}"/>
              </a:ext>
            </a:extLst>
          </p:cNvPr>
          <p:cNvGrpSpPr/>
          <p:nvPr/>
        </p:nvGrpSpPr>
        <p:grpSpPr>
          <a:xfrm>
            <a:off x="2503874" y="4868710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3DA76F-BD19-A37B-344D-16628E70837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E93BE1C-5B58-40E2-2459-F43535B8A3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0D353E9-110B-53B1-EAB4-F0D4118DF195}"/>
              </a:ext>
            </a:extLst>
          </p:cNvPr>
          <p:cNvGrpSpPr/>
          <p:nvPr/>
        </p:nvGrpSpPr>
        <p:grpSpPr>
          <a:xfrm>
            <a:off x="3542647" y="5750926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E2C1D9B-3B5A-2749-B977-048D502578C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25869AF-C870-90BC-4C8B-AC8FF07F4A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88EC69F-DC74-96AB-47A0-A428D0C27881}"/>
              </a:ext>
            </a:extLst>
          </p:cNvPr>
          <p:cNvGrpSpPr/>
          <p:nvPr/>
        </p:nvGrpSpPr>
        <p:grpSpPr>
          <a:xfrm>
            <a:off x="6631728" y="6007951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8C4949E-20B3-993E-5827-BB44F147F29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91D2E1A-DCD6-D078-65C8-DC4BAC2E96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B727C94-211E-45D4-D57A-4C264F267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182" y="2526764"/>
            <a:ext cx="4218492" cy="6618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9D169347-927A-D161-C27F-7002E66591A7}"/>
              </a:ext>
            </a:extLst>
          </p:cNvPr>
          <p:cNvSpPr/>
          <p:nvPr/>
        </p:nvSpPr>
        <p:spPr>
          <a:xfrm>
            <a:off x="2453335" y="3826891"/>
            <a:ext cx="363652" cy="33098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D7F8352-559B-F83A-6F6F-5A77B6D448D7}"/>
              </a:ext>
            </a:extLst>
          </p:cNvPr>
          <p:cNvSpPr/>
          <p:nvPr/>
        </p:nvSpPr>
        <p:spPr>
          <a:xfrm>
            <a:off x="6444312" y="2660551"/>
            <a:ext cx="258967" cy="36932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63F1D4AB-9C19-A9AC-DAC3-B810B56ADB60}"/>
              </a:ext>
            </a:extLst>
          </p:cNvPr>
          <p:cNvCxnSpPr>
            <a:cxnSpLocks/>
            <a:stCxn id="42" idx="0"/>
            <a:endCxn id="43" idx="2"/>
          </p:cNvCxnSpPr>
          <p:nvPr/>
        </p:nvCxnSpPr>
        <p:spPr>
          <a:xfrm rot="5400000" flipH="1" flipV="1">
            <a:off x="4205973" y="1459069"/>
            <a:ext cx="797011" cy="3938635"/>
          </a:xfrm>
          <a:prstGeom prst="bentConnector3">
            <a:avLst>
              <a:gd name="adj1" fmla="val 26296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7A2ACC13-C9CC-9D88-DBBC-8492F756A863}"/>
              </a:ext>
            </a:extLst>
          </p:cNvPr>
          <p:cNvSpPr/>
          <p:nvPr/>
        </p:nvSpPr>
        <p:spPr>
          <a:xfrm>
            <a:off x="1646662" y="4188103"/>
            <a:ext cx="178903" cy="24043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D57186D-707A-08DA-8677-BF7CBA3ABB4E}"/>
              </a:ext>
            </a:extLst>
          </p:cNvPr>
          <p:cNvSpPr/>
          <p:nvPr/>
        </p:nvSpPr>
        <p:spPr>
          <a:xfrm>
            <a:off x="6644339" y="2607554"/>
            <a:ext cx="398926" cy="47386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5DC51868-7473-080E-4956-C3CD6EAAE089}"/>
              </a:ext>
            </a:extLst>
          </p:cNvPr>
          <p:cNvCxnSpPr>
            <a:cxnSpLocks/>
            <a:stCxn id="53" idx="0"/>
            <a:endCxn id="49" idx="2"/>
          </p:cNvCxnSpPr>
          <p:nvPr/>
        </p:nvCxnSpPr>
        <p:spPr>
          <a:xfrm rot="5400000" flipH="1" flipV="1">
            <a:off x="5732898" y="3045062"/>
            <a:ext cx="1074542" cy="1147265"/>
          </a:xfrm>
          <a:prstGeom prst="bentConnector3">
            <a:avLst>
              <a:gd name="adj1" fmla="val 26088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D5EC5636-01DC-D53C-93F0-6F7309CC75C7}"/>
              </a:ext>
            </a:extLst>
          </p:cNvPr>
          <p:cNvSpPr/>
          <p:nvPr/>
        </p:nvSpPr>
        <p:spPr>
          <a:xfrm>
            <a:off x="5607085" y="4155965"/>
            <a:ext cx="178903" cy="24043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8FA0775-2E88-135A-E8FA-876B9DF4F93F}"/>
              </a:ext>
            </a:extLst>
          </p:cNvPr>
          <p:cNvSpPr/>
          <p:nvPr/>
        </p:nvSpPr>
        <p:spPr>
          <a:xfrm>
            <a:off x="1649162" y="4430443"/>
            <a:ext cx="178903" cy="24043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47A7B41-87E2-66DE-923A-EDA557F1D8C7}"/>
              </a:ext>
            </a:extLst>
          </p:cNvPr>
          <p:cNvSpPr/>
          <p:nvPr/>
        </p:nvSpPr>
        <p:spPr>
          <a:xfrm>
            <a:off x="7050641" y="2609077"/>
            <a:ext cx="398926" cy="47386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78C89BB7-7FA6-88E7-80FF-A3636F229DB8}"/>
              </a:ext>
            </a:extLst>
          </p:cNvPr>
          <p:cNvCxnSpPr>
            <a:cxnSpLocks/>
            <a:stCxn id="64" idx="2"/>
            <a:endCxn id="62" idx="2"/>
          </p:cNvCxnSpPr>
          <p:nvPr/>
        </p:nvCxnSpPr>
        <p:spPr>
          <a:xfrm rot="5400000" flipH="1" flipV="1">
            <a:off x="5677132" y="3103862"/>
            <a:ext cx="1593888" cy="1552055"/>
          </a:xfrm>
          <a:prstGeom prst="bentConnector3">
            <a:avLst>
              <a:gd name="adj1" fmla="val -14342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97230D88-F578-48CB-700D-4E1C13778CD5}"/>
              </a:ext>
            </a:extLst>
          </p:cNvPr>
          <p:cNvSpPr/>
          <p:nvPr/>
        </p:nvSpPr>
        <p:spPr>
          <a:xfrm>
            <a:off x="5608597" y="4436404"/>
            <a:ext cx="178903" cy="24043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90E5133B-89A3-1D4F-8E81-BD7E2DE4C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5729" y="5268083"/>
            <a:ext cx="2008454" cy="65379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9F0BA1F9-2B72-37AF-20F2-FC442D82330B}"/>
              </a:ext>
            </a:extLst>
          </p:cNvPr>
          <p:cNvGrpSpPr/>
          <p:nvPr/>
        </p:nvGrpSpPr>
        <p:grpSpPr>
          <a:xfrm>
            <a:off x="366971" y="4213419"/>
            <a:ext cx="1080228" cy="369332"/>
            <a:chOff x="1770158" y="5360480"/>
            <a:chExt cx="1080228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BF1D3DF-C71F-E158-FC99-176E90D5CF91}"/>
                </a:ext>
              </a:extLst>
            </p:cNvPr>
            <p:cNvSpPr txBox="1"/>
            <p:nvPr/>
          </p:nvSpPr>
          <p:spPr>
            <a:xfrm>
              <a:off x="1770158" y="5360480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35E5090-2F0E-EBE0-36F0-5ED2D21688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2DBA3594-A805-CD56-7A5B-ABA23AC9EFF5}"/>
              </a:ext>
            </a:extLst>
          </p:cNvPr>
          <p:cNvSpPr txBox="1"/>
          <p:nvPr/>
        </p:nvSpPr>
        <p:spPr>
          <a:xfrm>
            <a:off x="6444312" y="1899843"/>
            <a:ext cx="14089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FF00"/>
                </a:solidFill>
              </a:rPr>
              <a:t>n is the term #</a:t>
            </a:r>
          </a:p>
        </p:txBody>
      </p:sp>
    </p:spTree>
    <p:extLst>
      <p:ext uri="{BB962C8B-B14F-4D97-AF65-F5344CB8AC3E}">
        <p14:creationId xmlns:p14="http://schemas.microsoft.com/office/powerpoint/2010/main" val="308496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500"/>
                            </p:stCondLst>
                            <p:childTnLst>
                              <p:par>
                                <p:cTn id="10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  <p:bldP spid="43" grpId="0" animBg="1"/>
      <p:bldP spid="43" grpId="1" animBg="1"/>
      <p:bldP spid="48" grpId="0" animBg="1"/>
      <p:bldP spid="48" grpId="1" animBg="1"/>
      <p:bldP spid="49" grpId="0" animBg="1"/>
      <p:bldP spid="49" grpId="1" animBg="1"/>
      <p:bldP spid="53" grpId="0" animBg="1"/>
      <p:bldP spid="53" grpId="1" animBg="1"/>
      <p:bldP spid="61" grpId="0" animBg="1"/>
      <p:bldP spid="61" grpId="1" animBg="1"/>
      <p:bldP spid="62" grpId="0" animBg="1"/>
      <p:bldP spid="62" grpId="1" animBg="1"/>
      <p:bldP spid="64" grpId="0" animBg="1"/>
      <p:bldP spid="64" grpId="1" animBg="1"/>
      <p:bldP spid="65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Comparing the Zeta vs. Eta Zeros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Let's superimpose plots of the Zeta and Eta functions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How do these functions behave beyond their shared zeros?</a:t>
                </a:r>
                <a:endParaRPr lang="en-US" sz="2400" b="1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The x-axis (domain) will be the </a:t>
                </a:r>
                <a:r>
                  <a:rPr lang="en-US" sz="2400" i="1" dirty="0">
                    <a:ea typeface="Cambria Math" panose="02040503050406030204" pitchFamily="18" charset="0"/>
                  </a:rPr>
                  <a:t>imaginary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i="1" dirty="0">
                    <a:ea typeface="Cambria Math" panose="02040503050406030204" pitchFamily="18" charset="0"/>
                  </a:rPr>
                  <a:t>component</a:t>
                </a:r>
                <a:r>
                  <a:rPr lang="en-US" sz="2400" dirty="0">
                    <a:ea typeface="Cambria Math" panose="02040503050406030204" pitchFamily="18" charset="0"/>
                  </a:rPr>
                  <a:t> of the complex number </a:t>
                </a:r>
                <a:r>
                  <a:rPr lang="en-US" sz="2400" b="1" dirty="0">
                    <a:ea typeface="Cambria Math" panose="02040503050406030204" pitchFamily="18" charset="0"/>
                  </a:rPr>
                  <a:t>s</a:t>
                </a:r>
                <a:r>
                  <a:rPr lang="en-US" sz="2400" dirty="0">
                    <a:ea typeface="Cambria Math" panose="02040503050406030204" pitchFamily="18" charset="0"/>
                  </a:rPr>
                  <a:t> where </a:t>
                </a:r>
                <a:r>
                  <a:rPr lang="en-US" sz="2400" b="1" dirty="0">
                    <a:ea typeface="Cambria Math" panose="02040503050406030204" pitchFamily="18" charset="0"/>
                  </a:rPr>
                  <a:t>0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ln>
                      <a:solidFill>
                        <a:schemeClr val="tx1"/>
                      </a:solidFill>
                    </a:ln>
                    <a:ea typeface="Cambria Math" panose="02040503050406030204" pitchFamily="18" charset="0"/>
                  </a:rPr>
                  <a:t>&lt;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ln>
                      <a:solidFill>
                        <a:schemeClr val="tx1"/>
                      </a:solidFill>
                    </a:ln>
                    <a:ea typeface="Cambria Math" panose="02040503050406030204" pitchFamily="18" charset="0"/>
                  </a:rPr>
                  <a:t>s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ln>
                      <a:solidFill>
                        <a:schemeClr val="tx1"/>
                      </a:solidFill>
                    </a:ln>
                    <a:ea typeface="Cambria Math" panose="02040503050406030204" pitchFamily="18" charset="0"/>
                  </a:rPr>
                  <a:t>&lt;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ea typeface="Cambria Math" panose="02040503050406030204" pitchFamily="18" charset="0"/>
                  </a:rPr>
                  <a:t>31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The y-axis (range) will be the </a:t>
                </a:r>
                <a:r>
                  <a:rPr lang="en-US" sz="2400" b="1" dirty="0">
                    <a:ea typeface="Cambria Math" panose="02040503050406030204" pitchFamily="18" charset="0"/>
                  </a:rPr>
                  <a:t>magnitude</a:t>
                </a:r>
                <a:r>
                  <a:rPr lang="en-US" sz="2400" dirty="0">
                    <a:ea typeface="Cambria Math" panose="02040503050406030204" pitchFamily="18" charset="0"/>
                  </a:rPr>
                  <a:t> (absolute value) of the respective series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Riemann estimated the first </a:t>
                </a:r>
                <a:r>
                  <a:rPr lang="en-US" sz="2400" u="sng" dirty="0">
                    <a:ea typeface="Cambria Math" panose="02040503050406030204" pitchFamily="18" charset="0"/>
                  </a:rPr>
                  <a:t>three</a:t>
                </a:r>
                <a:r>
                  <a:rPr lang="en-US" sz="2400" dirty="0">
                    <a:ea typeface="Cambria Math" panose="02040503050406030204" pitchFamily="18" charset="0"/>
                  </a:rPr>
                  <a:t> zeta zeroes are:</a:t>
                </a:r>
              </a:p>
              <a:p>
                <a:pPr marL="457200" lvl="1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.134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725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𝟐𝟏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022040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𝟐𝟓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010858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16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628650" y="2960688"/>
                <a:ext cx="3886200" cy="2327275"/>
              </a:xfrm>
              <a:ln>
                <a:noFill/>
              </a:ln>
            </p:spPr>
            <p:txBody>
              <a:bodyPr>
                <a:noAutofit/>
              </a:bodyPr>
              <a:lstStyle/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Addition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Subtraction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Multiplication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Division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628650" y="2960688"/>
                <a:ext cx="3886200" cy="2327275"/>
              </a:xfrm>
              <a:blipFill>
                <a:blip r:embed="rId3"/>
                <a:stretch>
                  <a:fillRect t="-36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CCEE4E3-0851-4C1B-8C99-9BF54EC15EC9}"/>
                  </a:ext>
                </a:extLst>
              </p:cNvPr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4629150" y="2960819"/>
                <a:ext cx="3886200" cy="2327275"/>
              </a:xfrm>
            </p:spPr>
            <p:txBody>
              <a:bodyPr/>
              <a:lstStyle/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Exponentiation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Conjugation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Modulus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Argument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CCEE4E3-0851-4C1B-8C99-9BF54EC15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4629150" y="2960819"/>
                <a:ext cx="3886200" cy="2327275"/>
              </a:xfrm>
              <a:blipFill>
                <a:blip r:embed="rId4"/>
                <a:stretch>
                  <a:fillRect t="-3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6EA940-14A5-4283-9FF4-0FB981F4954E}"/>
                  </a:ext>
                </a:extLst>
              </p:cNvPr>
              <p:cNvSpPr txBox="1"/>
              <p:nvPr/>
            </p:nvSpPr>
            <p:spPr>
              <a:xfrm>
                <a:off x="2003015" y="1690689"/>
                <a:ext cx="5137969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en-US" sz="2800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endParaRPr lang="en-US" sz="2800" dirty="0">
                  <a:ea typeface="Cambria Math" panose="02040503050406030204" pitchFamily="18" charset="0"/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en-US" sz="2800" dirty="0">
                    <a:ea typeface="Cambria Math" panose="02040503050406030204" pitchFamily="18" charset="0"/>
                  </a:rPr>
                  <a:t>write Python code to display: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6EA940-14A5-4283-9FF4-0FB981F49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015" y="1690689"/>
                <a:ext cx="5137969" cy="954107"/>
              </a:xfrm>
              <a:prstGeom prst="rect">
                <a:avLst/>
              </a:prstGeom>
              <a:blipFill>
                <a:blip r:embed="rId5"/>
                <a:stretch>
                  <a:fillRect t="-5732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24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D947C8-58DD-C212-9A42-DCA7DEFB11B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512" y="1429512"/>
            <a:ext cx="6718490" cy="51234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riemann_hypothesis.py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8656AC3-D876-0606-B190-AD459E409AE9}"/>
              </a:ext>
            </a:extLst>
          </p:cNvPr>
          <p:cNvSpPr txBox="1"/>
          <p:nvPr/>
        </p:nvSpPr>
        <p:spPr>
          <a:xfrm>
            <a:off x="5330603" y="5896229"/>
            <a:ext cx="189559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matplotlib Zorder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4B5AFC-DCFB-6AF6-6986-D986F0857910}"/>
              </a:ext>
            </a:extLst>
          </p:cNvPr>
          <p:cNvSpPr txBox="1"/>
          <p:nvPr/>
        </p:nvSpPr>
        <p:spPr>
          <a:xfrm>
            <a:off x="5464967" y="1789253"/>
            <a:ext cx="274814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"The Riemann Hypothesis"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3F6E4F9-BA2A-0A7F-DA15-689DA14CF39F}"/>
              </a:ext>
            </a:extLst>
          </p:cNvPr>
          <p:cNvGrpSpPr/>
          <p:nvPr/>
        </p:nvGrpSpPr>
        <p:grpSpPr>
          <a:xfrm>
            <a:off x="3984654" y="1577680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410549B-1D06-8972-004E-1EAFF30244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749EB7-BF80-B4A2-45A3-410F81CE40A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46ABEDF-E2C2-8BF5-7DD3-4693F215BF55}"/>
              </a:ext>
            </a:extLst>
          </p:cNvPr>
          <p:cNvGrpSpPr/>
          <p:nvPr/>
        </p:nvGrpSpPr>
        <p:grpSpPr>
          <a:xfrm>
            <a:off x="4344833" y="1781549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7E0381A-DB5F-9293-B0B5-A5F297C9A6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18417D-DC0C-9A0D-BB73-86F47DFCB29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9D851DB-E164-6174-A860-B822B95D8876}"/>
              </a:ext>
            </a:extLst>
          </p:cNvPr>
          <p:cNvGrpSpPr/>
          <p:nvPr/>
        </p:nvGrpSpPr>
        <p:grpSpPr>
          <a:xfrm>
            <a:off x="3975226" y="2164376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4CE21E-1FE1-1833-3084-528426C0B3A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C8DD0A0-7A15-DAA2-663E-72B8594039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878BB63-9FE6-EADC-0E21-E1B4251BF019}"/>
              </a:ext>
            </a:extLst>
          </p:cNvPr>
          <p:cNvGrpSpPr/>
          <p:nvPr/>
        </p:nvGrpSpPr>
        <p:grpSpPr>
          <a:xfrm>
            <a:off x="4849523" y="2356599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FA61CE2-BB6C-0F09-A290-5475E8F0975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49B09C2-FE01-CBEA-29F8-7BE5C19E5D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328EB1B-0B0D-5B6C-48BF-CCDFCDFFA31C}"/>
              </a:ext>
            </a:extLst>
          </p:cNvPr>
          <p:cNvGrpSpPr/>
          <p:nvPr/>
        </p:nvGrpSpPr>
        <p:grpSpPr>
          <a:xfrm>
            <a:off x="7026117" y="2559179"/>
            <a:ext cx="861713" cy="369332"/>
            <a:chOff x="3647644" y="5358704"/>
            <a:chExt cx="86171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203CF1-9AD6-2744-FCDD-672BA3B5A1B9}"/>
                </a:ext>
              </a:extLst>
            </p:cNvPr>
            <p:cNvSpPr txBox="1"/>
            <p:nvPr/>
          </p:nvSpPr>
          <p:spPr>
            <a:xfrm>
              <a:off x="4125899" y="535870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8191E69-FF93-A7F5-5C66-7BE73A8C9F5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47644" y="5541057"/>
              <a:ext cx="521312" cy="276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F92D5DF-803D-4EE2-8037-7C5DA59AA290}"/>
              </a:ext>
            </a:extLst>
          </p:cNvPr>
          <p:cNvGrpSpPr/>
          <p:nvPr/>
        </p:nvGrpSpPr>
        <p:grpSpPr>
          <a:xfrm>
            <a:off x="7866529" y="3322618"/>
            <a:ext cx="1076632" cy="369332"/>
            <a:chOff x="2157212" y="5356391"/>
            <a:chExt cx="107663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7913E87-5C72-00AE-FDCF-2C9E0E6ABDE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7C6F69E-1823-8B89-A59A-E59EE3FEAE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102A12-B90A-4A52-97BA-9DE64A4F2774}"/>
              </a:ext>
            </a:extLst>
          </p:cNvPr>
          <p:cNvGrpSpPr/>
          <p:nvPr/>
        </p:nvGrpSpPr>
        <p:grpSpPr>
          <a:xfrm>
            <a:off x="3987209" y="3888772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8250F89-86DC-DED7-2F65-06C57AE0993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E493910-FC47-3FC4-1443-BB4DCBD55E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A793747-E853-D936-B584-09EEF6B9D5DA}"/>
              </a:ext>
            </a:extLst>
          </p:cNvPr>
          <p:cNvGrpSpPr/>
          <p:nvPr/>
        </p:nvGrpSpPr>
        <p:grpSpPr>
          <a:xfrm>
            <a:off x="3799192" y="5651583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F582C8D-E30D-F477-7B60-1A0F6F94194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0A8B9AC-E8EE-264E-7260-5CC54B76F4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0DDBF00-3C86-40B9-DBBA-3046A3C45326}"/>
              </a:ext>
            </a:extLst>
          </p:cNvPr>
          <p:cNvGrpSpPr/>
          <p:nvPr/>
        </p:nvGrpSpPr>
        <p:grpSpPr>
          <a:xfrm>
            <a:off x="6854255" y="3127191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779F2D1-2374-6228-4B8B-64FC683A219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04E3103-115F-ABE9-D599-73224DD5C2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87EC095-BF59-09ED-A745-1959D63FB20A}"/>
              </a:ext>
            </a:extLst>
          </p:cNvPr>
          <p:cNvGrpSpPr/>
          <p:nvPr/>
        </p:nvGrpSpPr>
        <p:grpSpPr>
          <a:xfrm>
            <a:off x="3448893" y="5849744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A726A45-CE99-0E04-D354-AFC9872A04E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2D4D3F2-4780-6A80-24A3-6B43572643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0FE2CB3-9B98-2B72-A6EF-620C0782EC60}"/>
              </a:ext>
            </a:extLst>
          </p:cNvPr>
          <p:cNvSpPr txBox="1"/>
          <p:nvPr/>
        </p:nvSpPr>
        <p:spPr>
          <a:xfrm>
            <a:off x="5312062" y="3897295"/>
            <a:ext cx="217458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Repetition Operator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E7FF00B-BD24-85A9-3849-2682F0D235C0}"/>
              </a:ext>
            </a:extLst>
          </p:cNvPr>
          <p:cNvSpPr/>
          <p:nvPr/>
        </p:nvSpPr>
        <p:spPr>
          <a:xfrm>
            <a:off x="2078182" y="1875696"/>
            <a:ext cx="1215087" cy="17380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7D54AAC-D77B-0EEA-2587-EB8AB2E14D64}"/>
              </a:ext>
            </a:extLst>
          </p:cNvPr>
          <p:cNvSpPr/>
          <p:nvPr/>
        </p:nvSpPr>
        <p:spPr>
          <a:xfrm>
            <a:off x="1831268" y="5934010"/>
            <a:ext cx="1067508" cy="17380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1115616-7AC8-5F60-45C0-72C92E45527E}"/>
              </a:ext>
            </a:extLst>
          </p:cNvPr>
          <p:cNvSpPr/>
          <p:nvPr/>
        </p:nvSpPr>
        <p:spPr>
          <a:xfrm>
            <a:off x="2231703" y="3991238"/>
            <a:ext cx="128470" cy="13784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34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3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CFEE48-072F-9DDA-FF7B-CB52BDDB8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62" y="982937"/>
            <a:ext cx="7695125" cy="5771344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riemann_hypothesis.py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9A1FA6-C212-400D-B8E2-730D0125B4FD}"/>
                  </a:ext>
                </a:extLst>
              </p:cNvPr>
              <p:cNvSpPr txBox="1"/>
              <p:nvPr/>
            </p:nvSpPr>
            <p:spPr>
              <a:xfrm>
                <a:off x="1917731" y="5547026"/>
                <a:ext cx="9280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</a:rPr>
                        <m:t>Zeta</m:t>
                      </m:r>
                      <m:r>
                        <a:rPr lang="en-US" b="0" i="0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b="0" i="1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ξ</m:t>
                      </m:r>
                      <m:r>
                        <a:rPr lang="en-US" b="0" i="1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1A74B2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9A1FA6-C212-400D-B8E2-730D0125B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731" y="5547026"/>
                <a:ext cx="928075" cy="276999"/>
              </a:xfrm>
              <a:prstGeom prst="rect">
                <a:avLst/>
              </a:prstGeom>
              <a:blipFill>
                <a:blip r:embed="rId4"/>
                <a:stretch>
                  <a:fillRect l="-5921" t="-2222" r="-92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FE9ABC-7670-4188-A3AC-8E72834D4AFC}"/>
                  </a:ext>
                </a:extLst>
              </p:cNvPr>
              <p:cNvSpPr txBox="1"/>
              <p:nvPr/>
            </p:nvSpPr>
            <p:spPr>
              <a:xfrm>
                <a:off x="1361626" y="3806986"/>
                <a:ext cx="8610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</a:rPr>
                        <m:t>Eta</m:t>
                      </m:r>
                      <m:r>
                        <a:rPr lang="en-US" b="0" i="0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b="0" i="1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B0B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FE9ABC-7670-4188-A3AC-8E72834D4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626" y="3806986"/>
                <a:ext cx="861069" cy="276999"/>
              </a:xfrm>
              <a:prstGeom prst="rect">
                <a:avLst/>
              </a:prstGeom>
              <a:blipFill>
                <a:blip r:embed="rId5"/>
                <a:stretch>
                  <a:fillRect l="-5634" t="-4444" r="-915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50D42A35-ECC3-4E99-B47E-58F2401ADBE3}"/>
              </a:ext>
            </a:extLst>
          </p:cNvPr>
          <p:cNvSpPr/>
          <p:nvPr/>
        </p:nvSpPr>
        <p:spPr>
          <a:xfrm>
            <a:off x="5174527" y="5831168"/>
            <a:ext cx="182880" cy="1828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D45DEEA-1610-4A7F-8A5B-4E75AF1113C6}"/>
              </a:ext>
            </a:extLst>
          </p:cNvPr>
          <p:cNvSpPr/>
          <p:nvPr/>
        </p:nvSpPr>
        <p:spPr>
          <a:xfrm>
            <a:off x="4009435" y="5831168"/>
            <a:ext cx="182880" cy="1828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5B65E64-7388-4015-BEBC-BDDA95921C71}"/>
              </a:ext>
            </a:extLst>
          </p:cNvPr>
          <p:cNvSpPr/>
          <p:nvPr/>
        </p:nvSpPr>
        <p:spPr>
          <a:xfrm>
            <a:off x="5854764" y="5831168"/>
            <a:ext cx="182880" cy="1828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0393B9-D423-4C46-8DEE-483F50E0420A}"/>
              </a:ext>
            </a:extLst>
          </p:cNvPr>
          <p:cNvCxnSpPr>
            <a:cxnSpLocks/>
          </p:cNvCxnSpPr>
          <p:nvPr/>
        </p:nvCxnSpPr>
        <p:spPr>
          <a:xfrm flipV="1">
            <a:off x="4121834" y="3270740"/>
            <a:ext cx="2799471" cy="26366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D2B7A5-CBF6-44C9-AD69-EEEC513B1E8A}"/>
              </a:ext>
            </a:extLst>
          </p:cNvPr>
          <p:cNvCxnSpPr>
            <a:cxnSpLocks/>
          </p:cNvCxnSpPr>
          <p:nvPr/>
        </p:nvCxnSpPr>
        <p:spPr>
          <a:xfrm flipV="1">
            <a:off x="5302847" y="3270738"/>
            <a:ext cx="1618458" cy="263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47A8331-19C3-4258-A2B0-B1E30B9F7202}"/>
              </a:ext>
            </a:extLst>
          </p:cNvPr>
          <p:cNvCxnSpPr>
            <a:cxnSpLocks/>
          </p:cNvCxnSpPr>
          <p:nvPr/>
        </p:nvCxnSpPr>
        <p:spPr>
          <a:xfrm flipV="1">
            <a:off x="5963026" y="3270739"/>
            <a:ext cx="958279" cy="263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ED3CE0-C2BF-4C8A-BBC3-580A449A61BD}"/>
                  </a:ext>
                </a:extLst>
              </p:cNvPr>
              <p:cNvSpPr txBox="1"/>
              <p:nvPr/>
            </p:nvSpPr>
            <p:spPr>
              <a:xfrm>
                <a:off x="6916284" y="1439610"/>
                <a:ext cx="1950134" cy="18760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These are the first </a:t>
                </a:r>
                <a:r>
                  <a:rPr lang="en-US" b="1" dirty="0"/>
                  <a:t>four</a:t>
                </a:r>
                <a:r>
                  <a:rPr lang="en-US" dirty="0"/>
                  <a:t> zeroes of Riemann’s Zeta</a:t>
                </a:r>
              </a:p>
              <a:p>
                <a:pPr algn="ctr"/>
                <a:endParaRPr lang="en-US" dirty="0"/>
              </a:p>
              <a:p>
                <a:pPr algn="ctr"/>
                <a:r>
                  <a:rPr lang="en-US" b="1" dirty="0">
                    <a:solidFill>
                      <a:srgbClr val="00B050"/>
                    </a:solidFill>
                  </a:rPr>
                  <a:t>Do </a:t>
                </a:r>
                <a:r>
                  <a:rPr lang="en-US" b="1" u="sng" dirty="0">
                    <a:solidFill>
                      <a:srgbClr val="00B050"/>
                    </a:solidFill>
                  </a:rPr>
                  <a:t>all</a:t>
                </a:r>
                <a:r>
                  <a:rPr lang="en-US" b="1" dirty="0">
                    <a:solidFill>
                      <a:srgbClr val="00B050"/>
                    </a:solidFill>
                  </a:rPr>
                  <a:t> Zeta zeroes have real part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b="1" dirty="0">
                    <a:solidFill>
                      <a:srgbClr val="00B050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ED3CE0-C2BF-4C8A-BBC3-580A449A6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284" y="1439610"/>
                <a:ext cx="1950134" cy="18760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4E0A9583-37A3-422F-D7C6-565B399F43E2}"/>
              </a:ext>
            </a:extLst>
          </p:cNvPr>
          <p:cNvSpPr/>
          <p:nvPr/>
        </p:nvSpPr>
        <p:spPr>
          <a:xfrm>
            <a:off x="6767844" y="5827724"/>
            <a:ext cx="182880" cy="1828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DB496BE-9EEC-8F98-C972-E1B3BC622CD5}"/>
              </a:ext>
            </a:extLst>
          </p:cNvPr>
          <p:cNvCxnSpPr>
            <a:cxnSpLocks/>
          </p:cNvCxnSpPr>
          <p:nvPr/>
        </p:nvCxnSpPr>
        <p:spPr>
          <a:xfrm flipV="1">
            <a:off x="6859284" y="3270736"/>
            <a:ext cx="57000" cy="26447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84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 animBg="1"/>
      <p:bldP spid="18" grpId="0" animBg="1"/>
      <p:bldP spid="19" grpId="0" animBg="1"/>
      <p:bldP spid="20" grpId="0" animBg="1"/>
      <p:bldP spid="2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Riemann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895851"/>
              </a:xfrm>
            </p:spPr>
            <p:txBody>
              <a:bodyPr>
                <a:noAutofit/>
              </a:bodyPr>
              <a:lstStyle/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Recall Riemann was only interested in the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Zeta zeroes</a:t>
                </a:r>
              </a:p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Why is it the case that wherever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?</a:t>
                </a:r>
              </a:p>
              <a:p>
                <a:pPr marL="0" lvl="1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So, i</a:t>
                </a:r>
                <a:r>
                  <a:rPr lang="en-US" sz="2400" dirty="0">
                    <a:ea typeface="Cambria Math" panose="02040503050406030204" pitchFamily="18" charset="0"/>
                  </a:rPr>
                  <a:t>n Riemann’s narrow pursuit of the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zeroes</a:t>
                </a:r>
                <a:r>
                  <a:rPr lang="en-US" sz="2400" dirty="0">
                    <a:ea typeface="Cambria Math" panose="02040503050406030204" pitchFamily="18" charset="0"/>
                  </a:rPr>
                  <a:t>… are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Eta</a:t>
                </a:r>
                <a:r>
                  <a:rPr lang="en-US" sz="2400" dirty="0">
                    <a:ea typeface="Cambria Math" panose="02040503050406030204" pitchFamily="18" charset="0"/>
                  </a:rPr>
                  <a:t> and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Zeta</a:t>
                </a:r>
                <a:r>
                  <a:rPr lang="en-US" sz="2400" dirty="0">
                    <a:ea typeface="Cambria Math" panose="02040503050406030204" pitchFamily="18" charset="0"/>
                  </a:rPr>
                  <a:t> the equivalent ("same”) functions?</a:t>
                </a:r>
              </a:p>
              <a:p>
                <a:pPr marL="800100" lvl="2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If you only look at (care about) the points where two functions happen to be equal, do you consider them identical?</a:t>
                </a:r>
              </a:p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Think back to the Gamma function vs. Integer Factorial…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Does it matter how the two functions behave where you are “not” looking?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How do we </a:t>
                </a:r>
                <a:r>
                  <a:rPr lang="en-US" sz="2000" b="1" dirty="0">
                    <a:ea typeface="Cambria Math" panose="02040503050406030204" pitchFamily="18" charset="0"/>
                  </a:rPr>
                  <a:t>define</a:t>
                </a:r>
                <a:r>
                  <a:rPr lang="en-US" sz="2000" dirty="0">
                    <a:ea typeface="Cambria Math" panose="02040503050406030204" pitchFamily="18" charset="0"/>
                  </a:rPr>
                  <a:t> what makes two functions </a:t>
                </a:r>
                <a:r>
                  <a:rPr lang="en-US" sz="2000" i="1" dirty="0">
                    <a:ea typeface="Cambria Math" panose="02040503050406030204" pitchFamily="18" charset="0"/>
                  </a:rPr>
                  <a:t>equivalent?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895851"/>
              </a:xfrm>
              <a:blipFill>
                <a:blip r:embed="rId3"/>
                <a:stretch>
                  <a:fillRect l="-1005" t="-1741" r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670A28-D31F-9CCF-743C-65432D3C18FB}"/>
              </a:ext>
            </a:extLst>
          </p:cNvPr>
          <p:cNvSpPr/>
          <p:nvPr/>
        </p:nvSpPr>
        <p:spPr>
          <a:xfrm>
            <a:off x="4688681" y="2790824"/>
            <a:ext cx="540544" cy="30480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5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Riemann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As we locate more and more Zeta zeros, we can use Riemann's shortcut to quickly calculate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which is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"the number of prime numbers less than a given quantity"</a:t>
                </a:r>
              </a:p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It would take a considerable amount of sieving and factoring to precisely calculate the </a:t>
                </a:r>
                <a:r>
                  <a:rPr lang="en-US" b="1" dirty="0">
                    <a:ea typeface="Cambria Math" panose="02040503050406030204" pitchFamily="18" charset="0"/>
                  </a:rPr>
                  <a:t>number</a:t>
                </a:r>
                <a:r>
                  <a:rPr lang="en-US" dirty="0">
                    <a:ea typeface="Cambria Math" panose="02040503050406030204" pitchFamily="18" charset="0"/>
                  </a:rPr>
                  <a:t> of primes less than </a:t>
                </a:r>
                <a:r>
                  <a:rPr lang="en-US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1,000,000,000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?</m:t>
                    </m:r>
                  </m:oMath>
                </a14:m>
                <a:endParaRPr lang="en-US" b="1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But in his 1859 paper, Riemann developed an equation for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(using Möbius inversion and domain stretching) that uses the Zeta Zeroes and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does not require any factoring!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0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A3AC26A-E5CF-28D3-678D-035C1CAD612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583" y="1623279"/>
            <a:ext cx="6608835" cy="25570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riemann_pi.py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E68410-0373-7A37-8A51-B21D134ADD4C}"/>
              </a:ext>
            </a:extLst>
          </p:cNvPr>
          <p:cNvGrpSpPr/>
          <p:nvPr/>
        </p:nvGrpSpPr>
        <p:grpSpPr>
          <a:xfrm>
            <a:off x="4489927" y="2198478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ADB8E5C-EE4B-F230-1FEE-B0D54EDD2D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4319E7-6BB9-EB28-86EF-707E7275DB1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578CA39-EE21-614D-C7B1-E270B273B63A}"/>
              </a:ext>
            </a:extLst>
          </p:cNvPr>
          <p:cNvGrpSpPr/>
          <p:nvPr/>
        </p:nvGrpSpPr>
        <p:grpSpPr>
          <a:xfrm>
            <a:off x="4091355" y="2816209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C5E9175-F971-CEEB-01BC-0F1D2016B3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377048-126A-BDB0-40C6-5C73C1BC142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6091BE2-5A28-9D31-2BE8-44AE469062DB}"/>
              </a:ext>
            </a:extLst>
          </p:cNvPr>
          <p:cNvGrpSpPr/>
          <p:nvPr/>
        </p:nvGrpSpPr>
        <p:grpSpPr>
          <a:xfrm>
            <a:off x="5804038" y="3398808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DAA1964-5A18-1770-8B5A-15E7068A67D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B5C7C39-A8CF-C47A-D7E3-83ED65426C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7028B33-AB12-A447-260F-FC1399E29062}"/>
              </a:ext>
            </a:extLst>
          </p:cNvPr>
          <p:cNvGrpSpPr/>
          <p:nvPr/>
        </p:nvGrpSpPr>
        <p:grpSpPr>
          <a:xfrm>
            <a:off x="6482128" y="3715341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F5F611-53CB-E9D4-C0F3-B01A29E3542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ACE984D-9962-C95A-47E5-B74DA535E0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C9A331D-B9D4-6F72-FE71-3873F3F5C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58" y="4685086"/>
            <a:ext cx="2188533" cy="817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44B8F1-BD36-D2AA-B541-E410F4BF6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6016" y="4699084"/>
            <a:ext cx="4922627" cy="92455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3852BAF-FFBB-6776-7CF5-8323482D4323}"/>
              </a:ext>
            </a:extLst>
          </p:cNvPr>
          <p:cNvSpPr txBox="1"/>
          <p:nvPr/>
        </p:nvSpPr>
        <p:spPr>
          <a:xfrm>
            <a:off x="845359" y="5633034"/>
            <a:ext cx="458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Successive Complex Roots of the Zeta Function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4B47A8-68A7-7A4C-7E3B-14C6C70E86D8}"/>
              </a:ext>
            </a:extLst>
          </p:cNvPr>
          <p:cNvSpPr/>
          <p:nvPr/>
        </p:nvSpPr>
        <p:spPr>
          <a:xfrm>
            <a:off x="5531370" y="4927368"/>
            <a:ext cx="172387" cy="209862"/>
          </a:xfrm>
          <a:prstGeom prst="rect">
            <a:avLst/>
          </a:prstGeom>
          <a:noFill/>
          <a:ln w="28575">
            <a:solidFill>
              <a:srgbClr val="FF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DC38F3C8-57F3-3BB8-9A99-E9AA037F17C6}"/>
              </a:ext>
            </a:extLst>
          </p:cNvPr>
          <p:cNvCxnSpPr>
            <a:cxnSpLocks/>
            <a:stCxn id="24" idx="3"/>
            <a:endCxn id="25" idx="2"/>
          </p:cNvCxnSpPr>
          <p:nvPr/>
        </p:nvCxnSpPr>
        <p:spPr>
          <a:xfrm flipV="1">
            <a:off x="5433935" y="5137230"/>
            <a:ext cx="183629" cy="680470"/>
          </a:xfrm>
          <a:prstGeom prst="bentConnector2">
            <a:avLst/>
          </a:prstGeom>
          <a:ln w="28575">
            <a:solidFill>
              <a:srgbClr val="FF0B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03AADC9-0199-FAD6-8120-5F4DE79A035E}"/>
              </a:ext>
            </a:extLst>
          </p:cNvPr>
          <p:cNvSpPr txBox="1"/>
          <p:nvPr/>
        </p:nvSpPr>
        <p:spPr>
          <a:xfrm>
            <a:off x="4031537" y="6093729"/>
            <a:ext cx="34551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This is why we care about Zeta zeros!</a:t>
            </a:r>
          </a:p>
        </p:txBody>
      </p:sp>
    </p:spTree>
    <p:extLst>
      <p:ext uri="{BB962C8B-B14F-4D97-AF65-F5344CB8AC3E}">
        <p14:creationId xmlns:p14="http://schemas.microsoft.com/office/powerpoint/2010/main" val="210306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  <p:bldP spid="21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994F62-2007-67BF-A694-487FDA0545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56" y="1690689"/>
            <a:ext cx="2548802" cy="25488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riemann_pi.py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201914-1433-6EEB-5B49-F49D2FF44223}"/>
              </a:ext>
            </a:extLst>
          </p:cNvPr>
          <p:cNvSpPr/>
          <p:nvPr/>
        </p:nvSpPr>
        <p:spPr>
          <a:xfrm>
            <a:off x="533956" y="3923817"/>
            <a:ext cx="2548803" cy="3156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726BCC-38CE-D65D-B022-0AAB41861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947" y="1621840"/>
            <a:ext cx="5372788" cy="13862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628664-8319-360A-BB00-2CFB42A73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8771" y="3358977"/>
            <a:ext cx="5513140" cy="271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11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Only the set of complex numbers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400" dirty="0"/>
                  <a:t> is </a:t>
                </a:r>
                <a:r>
                  <a:rPr lang="en-US" sz="2400" b="1" dirty="0"/>
                  <a:t>closed</a:t>
                </a:r>
                <a:r>
                  <a:rPr lang="en-US" sz="2400" dirty="0"/>
                  <a:t> under both division and radicals</a:t>
                </a:r>
              </a:p>
              <a:p>
                <a:pPr marL="457200" lvl="1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numerators in the Taylor series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2400" dirty="0"/>
                  <a:t> can be complex numbers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Euler’s Identity shows a deep relationship between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the five most important constants</a:t>
                </a:r>
                <a:r>
                  <a:rPr lang="en-US" sz="2400" dirty="0"/>
                  <a:t> in all of Mathematics!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can extend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factorial function</a:t>
                </a:r>
                <a:r>
                  <a:rPr lang="en-US" sz="2400" dirty="0"/>
                  <a:t> to include both the Real </a:t>
                </a:r>
                <a:r>
                  <a:rPr lang="en-US" sz="2400" u="sng" dirty="0"/>
                  <a:t>and</a:t>
                </a:r>
                <a:r>
                  <a:rPr lang="en-US" sz="2400" dirty="0"/>
                  <a:t> Complex domains using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analytic continuation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92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11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Euler’s Formula is considered the most </a:t>
                </a:r>
                <a:r>
                  <a:rPr lang="en-US" sz="2400" b="1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useful</a:t>
                </a:r>
                <a:r>
                  <a:rPr lang="en-US" sz="2400" dirty="0"/>
                  <a:t> equation in all of mathematics!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Napier’s logarithm down converts </a:t>
                </a:r>
                <a:r>
                  <a:rPr lang="en-US" sz="2400" b="1" dirty="0"/>
                  <a:t>multiplication</a:t>
                </a:r>
                <a:r>
                  <a:rPr lang="en-US" sz="2400" dirty="0"/>
                  <a:t> into easier addition: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func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De Moivre’s Formula down converts </a:t>
                </a:r>
                <a:r>
                  <a:rPr lang="en-US" sz="2400" b="1" dirty="0"/>
                  <a:t>exponentiation</a:t>
                </a:r>
                <a:r>
                  <a:rPr lang="en-US" sz="2400" dirty="0"/>
                  <a:t> into easier multiplication:</a:t>
                </a:r>
              </a:p>
              <a:p>
                <a:pPr marL="0" indent="0">
                  <a:spcBef>
                    <a:spcPts val="1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unc>
                                    <m:funcPr>
                                      <m:ctrlP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Euler's Formula is a crucial element of </a:t>
                </a:r>
                <a:r>
                  <a:rPr lang="en-US" sz="2400" b="1" dirty="0"/>
                  <a:t>Fourier Analysis</a:t>
                </a:r>
                <a:r>
                  <a:rPr lang="en-US" sz="2400" dirty="0"/>
                  <a:t>, and hence a foundational concept in Quantum Mechanics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777" b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880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11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Aft>
                <a:spcPts val="1200"/>
              </a:spcAft>
            </a:pPr>
            <a:r>
              <a:rPr lang="en-US" sz="2400" dirty="0"/>
              <a:t>Functional equations essentially summarize the behavior of an infinite series</a:t>
            </a:r>
          </a:p>
          <a:p>
            <a:pPr lvl="1">
              <a:spcAft>
                <a:spcPts val="1200"/>
              </a:spcAft>
            </a:pPr>
            <a:r>
              <a:rPr lang="en-US" sz="2200" dirty="0"/>
              <a:t>They provide a shortcut to determine the converged limit without having to loop through every element</a:t>
            </a:r>
          </a:p>
          <a:p>
            <a:pPr lvl="1">
              <a:spcAft>
                <a:spcPts val="1200"/>
              </a:spcAft>
            </a:pPr>
            <a:r>
              <a:rPr lang="en-US" sz="2200" dirty="0"/>
              <a:t>They often allow you to </a:t>
            </a:r>
            <a:r>
              <a:rPr lang="en-US" sz="2200" b="1" dirty="0">
                <a:solidFill>
                  <a:srgbClr val="0070C0"/>
                </a:solidFill>
              </a:rPr>
              <a:t>extend the domain </a:t>
            </a:r>
            <a:r>
              <a:rPr lang="en-US" sz="2200" dirty="0"/>
              <a:t>of the series to evaluate points that at first seem impossible</a:t>
            </a:r>
          </a:p>
          <a:p>
            <a:pPr lvl="1">
              <a:spcAft>
                <a:spcPts val="1200"/>
              </a:spcAft>
            </a:pPr>
            <a:r>
              <a:rPr lang="en-US" sz="2200" dirty="0"/>
              <a:t>What is means for two algebraically different functions </a:t>
            </a:r>
            <a:r>
              <a:rPr lang="en-US" sz="2200" b="1" dirty="0">
                <a:solidFill>
                  <a:srgbClr val="FF0000"/>
                </a:solidFill>
              </a:rPr>
              <a:t>to be the same</a:t>
            </a:r>
            <a:r>
              <a:rPr lang="en-US" sz="2200" dirty="0"/>
              <a:t> is a </a:t>
            </a:r>
            <a:r>
              <a:rPr lang="en-US" sz="2200" b="1" dirty="0"/>
              <a:t>tricky</a:t>
            </a:r>
            <a:r>
              <a:rPr lang="en-US" sz="2200" dirty="0"/>
              <a:t> question – especially when you are only interested in certain points along the domain!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It is interesting to break the rules and </a:t>
            </a:r>
            <a:r>
              <a:rPr lang="en-US" sz="2400" b="1" dirty="0">
                <a:solidFill>
                  <a:srgbClr val="00B050"/>
                </a:solidFill>
              </a:rPr>
              <a:t>insert unexpected values</a:t>
            </a:r>
            <a:r>
              <a:rPr lang="en-US" sz="2400" dirty="0"/>
              <a:t> into existing formulas to see what happens – be a mathematical </a:t>
            </a:r>
            <a:r>
              <a:rPr lang="en-US" sz="2400" b="1" dirty="0">
                <a:solidFill>
                  <a:srgbClr val="7030A0"/>
                </a:solidFill>
              </a:rPr>
              <a:t>renegade</a:t>
            </a:r>
            <a:r>
              <a:rPr lang="en-US" sz="2400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55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11-01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Python program called </a:t>
                </a:r>
                <a:r>
                  <a:rPr lang="en-US" sz="2400" b="1" dirty="0"/>
                  <a:t>complex_lattice.py</a:t>
                </a:r>
                <a:r>
                  <a:rPr lang="en-US" sz="2400" dirty="0"/>
                  <a:t> that renders a scatter plot using an equal aspect ratio of the complex function: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+1,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𝑅𝑒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≤4, 0≤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𝐼𝑚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)≤2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Given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400" dirty="0"/>
                  <a:t> above, your program should calculate and display (without using </a:t>
                </a:r>
                <a:r>
                  <a:rPr lang="en-US" sz="2400" u="sng" dirty="0"/>
                  <a:t>any</a:t>
                </a:r>
                <a:r>
                  <a:rPr lang="en-US" sz="2400" dirty="0"/>
                  <a:t> complex data types) how many Gaussian Integers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 there are where: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10,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𝐼𝑚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sz="2400" dirty="0"/>
                  <a:t>Upload your solution to the BNL QIS102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33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E0472A-C618-4A38-A531-7CAB89B643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21"/>
          <a:stretch/>
        </p:blipFill>
        <p:spPr>
          <a:xfrm>
            <a:off x="1238666" y="1904699"/>
            <a:ext cx="6666667" cy="24460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859B65-FFDA-4B75-A64E-25061C705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577" y="2962428"/>
            <a:ext cx="2504773" cy="32540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093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11-01 (Hint)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C794F2-01CD-4F66-C225-3913435B97B4}"/>
                  </a:ext>
                </a:extLst>
              </p:cNvPr>
              <p:cNvSpPr txBox="1"/>
              <p:nvPr/>
            </p:nvSpPr>
            <p:spPr>
              <a:xfrm>
                <a:off x="2124857" y="2225280"/>
                <a:ext cx="18958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C794F2-01CD-4F66-C225-3913435B9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857" y="2225280"/>
                <a:ext cx="1895840" cy="276999"/>
              </a:xfrm>
              <a:prstGeom prst="rect">
                <a:avLst/>
              </a:prstGeom>
              <a:blipFill>
                <a:blip r:embed="rId2"/>
                <a:stretch>
                  <a:fillRect l="-5788" t="-4444" r="-64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CB2DB8-039A-7911-87CF-E61C502D5774}"/>
                  </a:ext>
                </a:extLst>
              </p:cNvPr>
              <p:cNvSpPr txBox="1"/>
              <p:nvPr/>
            </p:nvSpPr>
            <p:spPr>
              <a:xfrm>
                <a:off x="2124857" y="2783574"/>
                <a:ext cx="26250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𝑖𝑦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CB2DB8-039A-7911-87CF-E61C502D5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857" y="2783574"/>
                <a:ext cx="2625014" cy="276999"/>
              </a:xfrm>
              <a:prstGeom prst="rect">
                <a:avLst/>
              </a:prstGeom>
              <a:blipFill>
                <a:blip r:embed="rId3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F09D6E-5ECF-51C0-E413-B56A515ACB05}"/>
                  </a:ext>
                </a:extLst>
              </p:cNvPr>
              <p:cNvSpPr txBox="1"/>
              <p:nvPr/>
            </p:nvSpPr>
            <p:spPr>
              <a:xfrm>
                <a:off x="2124857" y="3341868"/>
                <a:ext cx="35021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𝑖𝑦</m:t>
                          </m:r>
                        </m:e>
                      </m:d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F09D6E-5ECF-51C0-E413-B56A515AC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857" y="3341868"/>
                <a:ext cx="3502113" cy="276999"/>
              </a:xfrm>
              <a:prstGeom prst="rect">
                <a:avLst/>
              </a:prstGeom>
              <a:blipFill>
                <a:blip r:embed="rId4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FDFBB7-DC4D-74C9-6B73-803D0C633199}"/>
                  </a:ext>
                </a:extLst>
              </p:cNvPr>
              <p:cNvSpPr txBox="1"/>
              <p:nvPr/>
            </p:nvSpPr>
            <p:spPr>
              <a:xfrm>
                <a:off x="2124857" y="3900162"/>
                <a:ext cx="31068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𝑖𝑥𝑦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𝑖𝑦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FDFBB7-DC4D-74C9-6B73-803D0C633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857" y="3900162"/>
                <a:ext cx="3106813" cy="276999"/>
              </a:xfrm>
              <a:prstGeom prst="rect">
                <a:avLst/>
              </a:prstGeom>
              <a:blipFill>
                <a:blip r:embed="rId5"/>
                <a:stretch>
                  <a:fillRect l="-1965"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DA4D3B-AEF7-F334-C2FC-B9F7E39B984D}"/>
                  </a:ext>
                </a:extLst>
              </p:cNvPr>
              <p:cNvSpPr txBox="1"/>
              <p:nvPr/>
            </p:nvSpPr>
            <p:spPr>
              <a:xfrm>
                <a:off x="2124857" y="4458456"/>
                <a:ext cx="28487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𝑖𝑥𝑦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DA4D3B-AEF7-F334-C2FC-B9F7E39B9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857" y="4458456"/>
                <a:ext cx="2848792" cy="276999"/>
              </a:xfrm>
              <a:prstGeom prst="rect">
                <a:avLst/>
              </a:prstGeom>
              <a:blipFill>
                <a:blip r:embed="rId6"/>
                <a:stretch>
                  <a:fillRect l="-2141" t="-434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354857-5496-05A5-C244-B6F91735E4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24857" y="5016750"/>
                <a:ext cx="391453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354857-5496-05A5-C244-B6F91735E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857" y="5016750"/>
                <a:ext cx="3914533" cy="276999"/>
              </a:xfrm>
              <a:prstGeom prst="rect">
                <a:avLst/>
              </a:prstGeom>
              <a:blipFill>
                <a:blip r:embed="rId7"/>
                <a:stretch>
                  <a:fillRect l="-2804"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50F5C7-FFF3-B76C-34FB-B47C74473D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44691" y="1574653"/>
                <a:ext cx="2447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{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}∈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50F5C7-FFF3-B76C-34FB-B47C74473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691" y="1574653"/>
                <a:ext cx="2447144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7513353-2326-F806-DA53-47BFB1EED5F7}"/>
                  </a:ext>
                </a:extLst>
              </p:cNvPr>
              <p:cNvSpPr txBox="1"/>
              <p:nvPr/>
            </p:nvSpPr>
            <p:spPr>
              <a:xfrm>
                <a:off x="4973649" y="1574653"/>
                <a:ext cx="21246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𝐼𝑚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&gt;0→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18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7513353-2326-F806-DA53-47BFB1EED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3649" y="1574653"/>
                <a:ext cx="2124622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CD8B70-4C59-6E43-2B28-50E39220311C}"/>
                  </a:ext>
                </a:extLst>
              </p:cNvPr>
              <p:cNvSpPr txBox="1"/>
              <p:nvPr/>
            </p:nvSpPr>
            <p:spPr>
              <a:xfrm>
                <a:off x="2044691" y="5575044"/>
                <a:ext cx="5054619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𝑅𝑒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10→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CD8B70-4C59-6E43-2B28-50E392203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691" y="5575044"/>
                <a:ext cx="5054619" cy="404983"/>
              </a:xfrm>
              <a:prstGeom prst="rect">
                <a:avLst/>
              </a:prstGeom>
              <a:blipFill>
                <a:blip r:embed="rId1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E2DE814-FDEF-D12C-E6FF-DE9C664E6727}"/>
                  </a:ext>
                </a:extLst>
              </p:cNvPr>
              <p:cNvSpPr txBox="1"/>
              <p:nvPr/>
            </p:nvSpPr>
            <p:spPr>
              <a:xfrm>
                <a:off x="2044691" y="6261319"/>
                <a:ext cx="5054619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𝐼𝑚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10→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E2DE814-FDEF-D12C-E6FF-DE9C664E6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691" y="6261319"/>
                <a:ext cx="5054619" cy="404983"/>
              </a:xfrm>
              <a:prstGeom prst="rect">
                <a:avLst/>
              </a:prstGeom>
              <a:blipFill>
                <a:blip r:embed="rId11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41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4" grpId="0"/>
      <p:bldP spid="16" grpId="0"/>
      <p:bldP spid="19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11-01 (Hint)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9BFD4-91F6-543D-E37B-06B6F2E47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4330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11-02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Python program called </a:t>
                </a:r>
                <a:r>
                  <a:rPr lang="en-US" sz="2400" b="1" dirty="0"/>
                  <a:t>complex_factorial.py</a:t>
                </a:r>
                <a:r>
                  <a:rPr lang="en-US" sz="2400" dirty="0"/>
                  <a:t> that computes the value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sz="2400" dirty="0"/>
                  <a:t> using Euler's Gamma Function</a:t>
                </a:r>
              </a:p>
              <a:p>
                <a:r>
                  <a:rPr lang="en-US" sz="2400" dirty="0"/>
                  <a:t>Hint: Leverage SciPy Integrate, Euler's Formula in complex analysis, and the identity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Upload your solution to the BNL QIS102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10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FA087E3144A8449FB709B9819357C5" ma:contentTypeVersion="4" ma:contentTypeDescription="Create a new document." ma:contentTypeScope="" ma:versionID="dd60b5112242de2edba2c5d6af2863e9">
  <xsd:schema xmlns:xsd="http://www.w3.org/2001/XMLSchema" xmlns:xs="http://www.w3.org/2001/XMLSchema" xmlns:p="http://schemas.microsoft.com/office/2006/metadata/properties" xmlns:ns2="5ef77a60-99f0-492a-bd7e-3f85d9aaed4e" targetNamespace="http://schemas.microsoft.com/office/2006/metadata/properties" ma:root="true" ma:fieldsID="bf4e3a02b1ccd6a95665faf046d1c928" ns2:_="">
    <xsd:import namespace="5ef77a60-99f0-492a-bd7e-3f85d9aaed4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f77a60-99f0-492a-bd7e-3f85d9aaed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3FBE83C-5488-45AE-A511-2819BD3E9871}"/>
</file>

<file path=customXml/itemProps2.xml><?xml version="1.0" encoding="utf-8"?>
<ds:datastoreItem xmlns:ds="http://schemas.openxmlformats.org/officeDocument/2006/customXml" ds:itemID="{3FDDB07B-4C61-4456-826D-38BDBE477E2F}"/>
</file>

<file path=customXml/itemProps3.xml><?xml version="1.0" encoding="utf-8"?>
<ds:datastoreItem xmlns:ds="http://schemas.openxmlformats.org/officeDocument/2006/customXml" ds:itemID="{E2C3A2FA-6A52-4AF6-AB77-CDF758C2B72F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7972</TotalTime>
  <Words>4561</Words>
  <Application>Microsoft Office PowerPoint</Application>
  <PresentationFormat>On-screen Show (4:3)</PresentationFormat>
  <Paragraphs>877</Paragraphs>
  <Slides>92</Slides>
  <Notes>77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8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Session 11 – Goals</vt:lpstr>
      <vt:lpstr>Complex Numbers</vt:lpstr>
      <vt:lpstr>Complex Numbers</vt:lpstr>
      <vt:lpstr>Complex Algebra</vt:lpstr>
      <vt:lpstr>Complex Algebra</vt:lpstr>
      <vt:lpstr>Complex Algebra</vt:lpstr>
      <vt:lpstr>Complex Algebra</vt:lpstr>
      <vt:lpstr>Complex Algebra</vt:lpstr>
      <vt:lpstr>Using Jupyter Lab</vt:lpstr>
      <vt:lpstr>Using Jupyter Lab</vt:lpstr>
      <vt:lpstr>Using Jupyter Lab</vt:lpstr>
      <vt:lpstr>Run Cell 1 – complex_numbers.ipynb</vt:lpstr>
      <vt:lpstr>Run Cell 1 – complex_numbers.ipynb</vt:lpstr>
      <vt:lpstr>Run Cells 2 &amp; 3 – complex_numbers.ipynb</vt:lpstr>
      <vt:lpstr>Run Cells 4, 5, 6 – complex_numbers.ipynb</vt:lpstr>
      <vt:lpstr>Complex Number Identities</vt:lpstr>
      <vt:lpstr>Open complex_identities.ipynb</vt:lpstr>
      <vt:lpstr>Run Cell 1 – complex_identities.ipynb</vt:lpstr>
      <vt:lpstr>Run Cells 2 &amp; 3 – complex_identities.ipynb</vt:lpstr>
      <vt:lpstr>Run Cell 4 – complex_identities.ipynb</vt:lpstr>
      <vt:lpstr>Run Cell 5 – complex_identities.ipynb</vt:lpstr>
      <vt:lpstr>Run Cell 6 – complex_identities.ipynb</vt:lpstr>
      <vt:lpstr>Representation Theory</vt:lpstr>
      <vt:lpstr>Unique Factorization Domains</vt:lpstr>
      <vt:lpstr>Unique Factorization Domains</vt:lpstr>
      <vt:lpstr>Open complex_factorization.py</vt:lpstr>
      <vt:lpstr>Run complex_factorization.py</vt:lpstr>
      <vt:lpstr>Research Questions</vt:lpstr>
      <vt:lpstr>Why is e so special?</vt:lpstr>
      <vt:lpstr>Why is e so special?</vt:lpstr>
      <vt:lpstr>Why is e so special?</vt:lpstr>
      <vt:lpstr>Euler’s Identity</vt:lpstr>
      <vt:lpstr>Open euler_identity.py</vt:lpstr>
      <vt:lpstr>Run euler_identity.py</vt:lpstr>
      <vt:lpstr>Euler’s Identity</vt:lpstr>
      <vt:lpstr>PowerPoint Presentation</vt:lpstr>
      <vt:lpstr>Euler’s Formula</vt:lpstr>
      <vt:lpstr>Euler's Formula</vt:lpstr>
      <vt:lpstr>Euler’s Formula</vt:lpstr>
      <vt:lpstr>Rosalind Franklin – Helical Structure of DNA</vt:lpstr>
      <vt:lpstr>PowerPoint Presentation</vt:lpstr>
      <vt:lpstr>PowerPoint Presentation</vt:lpstr>
      <vt:lpstr>PowerPoint Presentation</vt:lpstr>
      <vt:lpstr>PowerPoint Presentation</vt:lpstr>
      <vt:lpstr>Run euler_formula.py</vt:lpstr>
      <vt:lpstr>Run euler_formula.py</vt:lpstr>
      <vt:lpstr>Euler’s Formula</vt:lpstr>
      <vt:lpstr>PowerPoint Presentation</vt:lpstr>
      <vt:lpstr>Functional Equations</vt:lpstr>
      <vt:lpstr>Functional Equations</vt:lpstr>
      <vt:lpstr>Functional Equations</vt:lpstr>
      <vt:lpstr>Functional Equations</vt:lpstr>
      <vt:lpstr>A Functional Equation for the Factorial</vt:lpstr>
      <vt:lpstr>Euler’s Gamma Function</vt:lpstr>
      <vt:lpstr>Euler’s Gamma Function</vt:lpstr>
      <vt:lpstr>Euler’s Gamma Function</vt:lpstr>
      <vt:lpstr>Euler’s Gamma Function</vt:lpstr>
      <vt:lpstr>Euler’s Gamma Function</vt:lpstr>
      <vt:lpstr>Euler’s Gamma Function</vt:lpstr>
      <vt:lpstr>Open plot_euler_gamma.py</vt:lpstr>
      <vt:lpstr>View plot_euler_gamma.py</vt:lpstr>
      <vt:lpstr>View plot_euler_gamma.py</vt:lpstr>
      <vt:lpstr>Run plot_euler_gamma.py</vt:lpstr>
      <vt:lpstr>Edit then Run plot_euler_gamma.py</vt:lpstr>
      <vt:lpstr>Euler’s Gamma Function</vt:lpstr>
      <vt:lpstr>The Riemann Zeta Function</vt:lpstr>
      <vt:lpstr>The Riemann Zeta Function</vt:lpstr>
      <vt:lpstr>The Dirichlet Eta Function</vt:lpstr>
      <vt:lpstr>The Dirichlet Eta Function</vt:lpstr>
      <vt:lpstr>Open gamma_eta.py</vt:lpstr>
      <vt:lpstr>View gamma_eta.py</vt:lpstr>
      <vt:lpstr>Run gamma_eta.py</vt:lpstr>
      <vt:lpstr>The Dirichlet Eta Function</vt:lpstr>
      <vt:lpstr>Zeta  in terms of Eta</vt:lpstr>
      <vt:lpstr>The Riemann Zeta Function</vt:lpstr>
      <vt:lpstr>The Riemann Hypothesis</vt:lpstr>
      <vt:lpstr>Open riemann_hypothesis.py</vt:lpstr>
      <vt:lpstr>Comparing the Zeta vs. Eta Zeros</vt:lpstr>
      <vt:lpstr>View riemann_hypothesis.py</vt:lpstr>
      <vt:lpstr>Run riemann_hypothesis.py</vt:lpstr>
      <vt:lpstr>The Riemann Hypothesis</vt:lpstr>
      <vt:lpstr>The Riemann Hypothesis</vt:lpstr>
      <vt:lpstr>Open riemann_pi.py</vt:lpstr>
      <vt:lpstr>Run riemann_pi.py</vt:lpstr>
      <vt:lpstr>Session 11 – Now You Know…</vt:lpstr>
      <vt:lpstr>Session 11 – Now You Know…</vt:lpstr>
      <vt:lpstr>Session 11 – Now You Know…</vt:lpstr>
      <vt:lpstr>Task 11-01</vt:lpstr>
      <vt:lpstr>Task 11-01 (Hint)</vt:lpstr>
      <vt:lpstr>Task 11-01 (Hint)</vt:lpstr>
      <vt:lpstr>Task 11-02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Biersach</cp:lastModifiedBy>
  <cp:revision>953</cp:revision>
  <cp:lastPrinted>2015-06-01T00:45:11Z</cp:lastPrinted>
  <dcterms:created xsi:type="dcterms:W3CDTF">2014-09-21T17:58:26Z</dcterms:created>
  <dcterms:modified xsi:type="dcterms:W3CDTF">2024-06-17T04:30:20Z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0x010100F1FA087E3144A8449FB709B9819357C5</vt:lpwstr>
  </property>
</Properties>
</file>